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67" r:id="rId3"/>
    <p:sldId id="278" r:id="rId4"/>
    <p:sldId id="266" r:id="rId5"/>
    <p:sldId id="258" r:id="rId6"/>
    <p:sldId id="269" r:id="rId7"/>
    <p:sldId id="259" r:id="rId8"/>
    <p:sldId id="262" r:id="rId9"/>
    <p:sldId id="260" r:id="rId10"/>
    <p:sldId id="261" r:id="rId11"/>
    <p:sldId id="282" r:id="rId12"/>
    <p:sldId id="289"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6" autoAdjust="0"/>
    <p:restoredTop sz="94343" autoAdjust="0"/>
  </p:normalViewPr>
  <p:slideViewPr>
    <p:cSldViewPr snapToGrid="0">
      <p:cViewPr varScale="1">
        <p:scale>
          <a:sx n="86" d="100"/>
          <a:sy n="86" d="100"/>
        </p:scale>
        <p:origin x="3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2BA88-C8AC-4037-BA3D-B8876C5B087A}"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5A387-A6E1-4FF1-9BA7-20A8B64786EA}" type="slidenum">
              <a:rPr lang="en-US" smtClean="0"/>
              <a:t>‹#›</a:t>
            </a:fld>
            <a:endParaRPr lang="en-US"/>
          </a:p>
        </p:txBody>
      </p:sp>
    </p:spTree>
    <p:extLst>
      <p:ext uri="{BB962C8B-B14F-4D97-AF65-F5344CB8AC3E}">
        <p14:creationId xmlns:p14="http://schemas.microsoft.com/office/powerpoint/2010/main" val="202958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7" name="Slide Number Placeholder 6"/>
          <p:cNvSpPr>
            <a:spLocks noGrp="1"/>
          </p:cNvSpPr>
          <p:nvPr>
            <p:ph type="sldNum" sz="quarter" idx="10"/>
          </p:nvPr>
        </p:nvSpPr>
        <p:spPr/>
        <p:txBody>
          <a:bodyPr/>
          <a:lstStyle/>
          <a:p>
            <a:fld id="{208DBFBA-8912-44A0-99BC-BB95C2835ACC}"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8412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8E1FC7B-CE5A-42C2-9DE6-E825CF68090F}" type="datetimeFigureOut">
              <a:rPr lang="en-US" smtClean="0"/>
              <a:t>1/23/2019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08DBFBA-8912-44A0-99BC-BB95C2835ACC}" type="slidenum">
              <a:rPr lang="en-US" smtClean="0"/>
              <a:t>‹#›</a:t>
            </a:fld>
            <a:endParaRPr lang="en-US"/>
          </a:p>
        </p:txBody>
      </p:sp>
    </p:spTree>
    <p:extLst>
      <p:ext uri="{BB962C8B-B14F-4D97-AF65-F5344CB8AC3E}">
        <p14:creationId xmlns:p14="http://schemas.microsoft.com/office/powerpoint/2010/main" val="2919992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8E1FC7B-CE5A-42C2-9DE6-E825CF68090F}" type="datetimeFigureOut">
              <a:rPr lang="en-US" smtClean="0"/>
              <a:t>1/23/2019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08DBFBA-8912-44A0-99BC-BB95C2835ACC}" type="slidenum">
              <a:rPr lang="en-US" smtClean="0"/>
              <a:t>‹#›</a:t>
            </a:fld>
            <a:endParaRPr lang="en-US"/>
          </a:p>
        </p:txBody>
      </p:sp>
    </p:spTree>
    <p:extLst>
      <p:ext uri="{BB962C8B-B14F-4D97-AF65-F5344CB8AC3E}">
        <p14:creationId xmlns:p14="http://schemas.microsoft.com/office/powerpoint/2010/main" val="31261115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8E1FC7B-CE5A-42C2-9DE6-E825CF68090F}" type="datetimeFigureOut">
              <a:rPr lang="en-US" smtClean="0"/>
              <a:t>1/23/2019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08DBFBA-8912-44A0-99BC-BB95C2835ACC}" type="slidenum">
              <a:rPr lang="en-US" smtClean="0"/>
              <a:t>‹#›</a:t>
            </a:fld>
            <a:endParaRPr lang="en-US"/>
          </a:p>
        </p:txBody>
      </p:sp>
    </p:spTree>
    <p:extLst>
      <p:ext uri="{BB962C8B-B14F-4D97-AF65-F5344CB8AC3E}">
        <p14:creationId xmlns:p14="http://schemas.microsoft.com/office/powerpoint/2010/main" val="38605311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8E1FC7B-CE5A-42C2-9DE6-E825CF68090F}" type="datetimeFigureOut">
              <a:rPr lang="en-US" smtClean="0"/>
              <a:t>1/23/2019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08DBFBA-8912-44A0-99BC-BB95C2835ACC}" type="slidenum">
              <a:rPr lang="en-US" smtClean="0"/>
              <a:t>‹#›</a:t>
            </a:fld>
            <a:endParaRPr lang="en-US"/>
          </a:p>
        </p:txBody>
      </p:sp>
    </p:spTree>
    <p:extLst>
      <p:ext uri="{BB962C8B-B14F-4D97-AF65-F5344CB8AC3E}">
        <p14:creationId xmlns:p14="http://schemas.microsoft.com/office/powerpoint/2010/main" val="1917256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cap="all" baseline="0">
                <a:latin typeface="Franklin Gothic Heavy" panose="020B09030201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8E1FC7B-CE5A-42C2-9DE6-E825CF68090F}" type="datetimeFigureOut">
              <a:rPr lang="en-US" smtClean="0"/>
              <a:t>1/23/2019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08DBFBA-8912-44A0-99BC-BB95C2835ACC}" type="slidenum">
              <a:rPr lang="en-US" smtClean="0"/>
              <a:t>‹#›</a:t>
            </a:fld>
            <a:endParaRPr lang="en-US"/>
          </a:p>
        </p:txBody>
      </p:sp>
    </p:spTree>
    <p:extLst>
      <p:ext uri="{BB962C8B-B14F-4D97-AF65-F5344CB8AC3E}">
        <p14:creationId xmlns:p14="http://schemas.microsoft.com/office/powerpoint/2010/main" val="38228224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8E1FC7B-CE5A-42C2-9DE6-E825CF68090F}" type="datetimeFigureOut">
              <a:rPr lang="en-US" smtClean="0"/>
              <a:t>1/23/2019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08DBFBA-8912-44A0-99BC-BB95C2835ACC}" type="slidenum">
              <a:rPr lang="en-US" smtClean="0"/>
              <a:t>‹#›</a:t>
            </a:fld>
            <a:endParaRPr lang="en-US"/>
          </a:p>
        </p:txBody>
      </p:sp>
    </p:spTree>
    <p:extLst>
      <p:ext uri="{BB962C8B-B14F-4D97-AF65-F5344CB8AC3E}">
        <p14:creationId xmlns:p14="http://schemas.microsoft.com/office/powerpoint/2010/main" val="27346307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8E1FC7B-CE5A-42C2-9DE6-E825CF68090F}" type="datetimeFigureOut">
              <a:rPr lang="en-US" smtClean="0"/>
              <a:t>1/23/2019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08DBFBA-8912-44A0-99BC-BB95C2835ACC}" type="slidenum">
              <a:rPr lang="en-US" smtClean="0"/>
              <a:t>‹#›</a:t>
            </a:fld>
            <a:endParaRPr lang="en-US"/>
          </a:p>
        </p:txBody>
      </p:sp>
    </p:spTree>
    <p:extLst>
      <p:ext uri="{BB962C8B-B14F-4D97-AF65-F5344CB8AC3E}">
        <p14:creationId xmlns:p14="http://schemas.microsoft.com/office/powerpoint/2010/main" val="3788979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8E1FC7B-CE5A-42C2-9DE6-E825CF68090F}" type="datetimeFigureOut">
              <a:rPr lang="en-US" smtClean="0"/>
              <a:t>1/23/2019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208DBFBA-8912-44A0-99BC-BB95C2835ACC}" type="slidenum">
              <a:rPr lang="en-US" smtClean="0"/>
              <a:t>‹#›</a:t>
            </a:fld>
            <a:endParaRPr lang="en-US"/>
          </a:p>
        </p:txBody>
      </p:sp>
    </p:spTree>
    <p:extLst>
      <p:ext uri="{BB962C8B-B14F-4D97-AF65-F5344CB8AC3E}">
        <p14:creationId xmlns:p14="http://schemas.microsoft.com/office/powerpoint/2010/main" val="6320234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8E1FC7B-CE5A-42C2-9DE6-E825CF68090F}" type="datetimeFigureOut">
              <a:rPr lang="en-US" smtClean="0"/>
              <a:t>1/23/2019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08DBFBA-8912-44A0-99BC-BB95C2835ACC}" type="slidenum">
              <a:rPr lang="en-US" smtClean="0"/>
              <a:t>‹#›</a:t>
            </a:fld>
            <a:endParaRPr lang="en-US"/>
          </a:p>
        </p:txBody>
      </p:sp>
    </p:spTree>
    <p:extLst>
      <p:ext uri="{BB962C8B-B14F-4D97-AF65-F5344CB8AC3E}">
        <p14:creationId xmlns:p14="http://schemas.microsoft.com/office/powerpoint/2010/main" val="2906015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8E1FC7B-CE5A-42C2-9DE6-E825CF68090F}" type="datetimeFigureOut">
              <a:rPr lang="en-US" smtClean="0"/>
              <a:t>1/23/2019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08DBFBA-8912-44A0-99BC-BB95C2835ACC}" type="slidenum">
              <a:rPr lang="en-US" smtClean="0"/>
              <a:t>‹#›</a:t>
            </a:fld>
            <a:endParaRPr lang="en-US"/>
          </a:p>
        </p:txBody>
      </p:sp>
    </p:spTree>
    <p:extLst>
      <p:ext uri="{BB962C8B-B14F-4D97-AF65-F5344CB8AC3E}">
        <p14:creationId xmlns:p14="http://schemas.microsoft.com/office/powerpoint/2010/main" val="229851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0" y="6276521"/>
            <a:ext cx="12192000" cy="574022"/>
          </a:xfrm>
          <a:prstGeom prst="rect">
            <a:avLst/>
          </a:prstGeom>
          <a:solidFill>
            <a:srgbClr val="FFB819"/>
          </a:solidFill>
          <a:ln>
            <a:solidFill>
              <a:srgbClr val="FFB8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13">
            <a:clrChange>
              <a:clrFrom>
                <a:srgbClr val="FFFFFF"/>
              </a:clrFrom>
              <a:clrTo>
                <a:srgbClr val="FFFFFF">
                  <a:alpha val="0"/>
                </a:srgbClr>
              </a:clrTo>
            </a:clrChange>
          </a:blip>
          <a:srcRect l="1731" t="4328" r="9830" b="1488"/>
          <a:stretch/>
        </p:blipFill>
        <p:spPr>
          <a:xfrm>
            <a:off x="10919011" y="5378485"/>
            <a:ext cx="1264027" cy="1472057"/>
          </a:xfrm>
          <a:prstGeom prst="rect">
            <a:avLst/>
          </a:prstGeom>
        </p:spPr>
      </p:pic>
      <p:sp>
        <p:nvSpPr>
          <p:cNvPr id="6" name="Slide Number Placeholder 5"/>
          <p:cNvSpPr>
            <a:spLocks noGrp="1"/>
          </p:cNvSpPr>
          <p:nvPr>
            <p:ph type="sldNum" sz="quarter" idx="4"/>
          </p:nvPr>
        </p:nvSpPr>
        <p:spPr>
          <a:xfrm>
            <a:off x="9986682" y="6492875"/>
            <a:ext cx="9323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DBFBA-8912-44A0-99BC-BB95C2835ACC}" type="slidenum">
              <a:rPr lang="en-US" smtClean="0"/>
              <a:t>‹#›</a:t>
            </a:fld>
            <a:endParaRPr lang="en-US" dirty="0"/>
          </a:p>
        </p:txBody>
      </p:sp>
      <p:sp>
        <p:nvSpPr>
          <p:cNvPr id="13" name="TextBox 12"/>
          <p:cNvSpPr txBox="1"/>
          <p:nvPr userDrawn="1"/>
        </p:nvSpPr>
        <p:spPr>
          <a:xfrm>
            <a:off x="1609309" y="6363477"/>
            <a:ext cx="8632722" cy="400110"/>
          </a:xfrm>
          <a:prstGeom prst="rect">
            <a:avLst/>
          </a:prstGeom>
          <a:noFill/>
        </p:spPr>
        <p:txBody>
          <a:bodyPr wrap="square" rtlCol="0">
            <a:spAutoFit/>
          </a:bodyPr>
          <a:lstStyle/>
          <a:p>
            <a:pPr algn="ctr"/>
            <a:r>
              <a:rPr lang="en-US" sz="2000" b="1" dirty="0" smtClean="0">
                <a:solidFill>
                  <a:srgbClr val="132649"/>
                </a:solidFill>
                <a:latin typeface="Franklin Gothic Medium" panose="020B0603020102020204" pitchFamily="34" charset="0"/>
              </a:rPr>
              <a:t>HARPURSVILLE CENTRAL SCHOOL DISTRICT – HOME</a:t>
            </a:r>
            <a:r>
              <a:rPr lang="en-US" sz="2000" b="1" baseline="0" dirty="0" smtClean="0">
                <a:solidFill>
                  <a:srgbClr val="132649"/>
                </a:solidFill>
                <a:latin typeface="Franklin Gothic Medium" panose="020B0603020102020204" pitchFamily="34" charset="0"/>
              </a:rPr>
              <a:t> OF THE HORNETS</a:t>
            </a:r>
            <a:endParaRPr lang="en-US" sz="2000" b="1" dirty="0">
              <a:solidFill>
                <a:srgbClr val="132649"/>
              </a:solidFill>
              <a:latin typeface="Franklin Gothic Medium" panose="020B0603020102020204" pitchFamily="34" charset="0"/>
            </a:endParaRPr>
          </a:p>
        </p:txBody>
      </p:sp>
    </p:spTree>
    <p:extLst>
      <p:ext uri="{BB962C8B-B14F-4D97-AF65-F5344CB8AC3E}">
        <p14:creationId xmlns:p14="http://schemas.microsoft.com/office/powerpoint/2010/main" val="4198351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400" kern="1200" cap="all" baseline="0">
          <a:solidFill>
            <a:schemeClr val="tx1"/>
          </a:solidFill>
          <a:latin typeface="Franklin Gothic Heavy" panose="020B09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445" y="863964"/>
            <a:ext cx="10167582" cy="2183642"/>
          </a:xfrm>
          <a:prstGeom prst="rect">
            <a:avLst/>
          </a:prstGeom>
          <a:noFill/>
        </p:spPr>
        <p:txBody>
          <a:bodyPr wrap="square" rtlCol="0">
            <a:spAutoFit/>
          </a:bodyPr>
          <a:lstStyle/>
          <a:p>
            <a:endParaRPr lang="en-US"/>
          </a:p>
        </p:txBody>
      </p:sp>
      <p:sp>
        <p:nvSpPr>
          <p:cNvPr id="3" name="TextBox 2"/>
          <p:cNvSpPr txBox="1"/>
          <p:nvPr/>
        </p:nvSpPr>
        <p:spPr>
          <a:xfrm>
            <a:off x="2512994" y="2449476"/>
            <a:ext cx="7478484" cy="3046988"/>
          </a:xfrm>
          <a:prstGeom prst="rect">
            <a:avLst/>
          </a:prstGeom>
          <a:noFill/>
        </p:spPr>
        <p:txBody>
          <a:bodyPr wrap="square" rtlCol="0">
            <a:spAutoFit/>
          </a:bodyPr>
          <a:lstStyle/>
          <a:p>
            <a:pPr algn="ctr"/>
            <a:r>
              <a:rPr lang="en-US" sz="2800" i="1" dirty="0" smtClean="0"/>
              <a:t>Proposed</a:t>
            </a:r>
          </a:p>
          <a:p>
            <a:pPr algn="ctr"/>
            <a:r>
              <a:rPr lang="en-US" sz="3600" dirty="0" smtClean="0"/>
              <a:t>Capital project</a:t>
            </a:r>
          </a:p>
          <a:p>
            <a:pPr algn="ctr"/>
            <a:r>
              <a:rPr lang="en-US" sz="3600" dirty="0" smtClean="0"/>
              <a:t>and</a:t>
            </a:r>
            <a:endParaRPr lang="en-US" sz="3600" dirty="0"/>
          </a:p>
          <a:p>
            <a:pPr algn="ctr"/>
            <a:r>
              <a:rPr lang="en-US" sz="3600" dirty="0" smtClean="0"/>
              <a:t>Transportation vehicles</a:t>
            </a:r>
          </a:p>
          <a:p>
            <a:pPr algn="ctr"/>
            <a:endParaRPr lang="en-US" sz="2800" dirty="0"/>
          </a:p>
          <a:p>
            <a:pPr algn="ctr"/>
            <a:r>
              <a:rPr lang="en-US" sz="2800" dirty="0">
                <a:latin typeface="Calibri" panose="020F0502020204030204" pitchFamily="34" charset="0"/>
                <a:cs typeface="Calibri" panose="020F0502020204030204" pitchFamily="34" charset="0"/>
              </a:rPr>
              <a:t>s</a:t>
            </a:r>
            <a:r>
              <a:rPr lang="en-US" sz="2800" dirty="0" smtClean="0">
                <a:latin typeface="Calibri" panose="020F0502020204030204" pitchFamily="34" charset="0"/>
                <a:cs typeface="Calibri" panose="020F0502020204030204" pitchFamily="34" charset="0"/>
              </a:rPr>
              <a:t>afety…security…pride</a:t>
            </a:r>
            <a:endParaRPr lang="en-US" sz="2800" dirty="0">
              <a:latin typeface="Calibri" panose="020F0502020204030204" pitchFamily="34" charset="0"/>
              <a:cs typeface="Calibri" panose="020F0502020204030204" pitchFamily="34" charset="0"/>
            </a:endParaRPr>
          </a:p>
        </p:txBody>
      </p:sp>
      <p:sp>
        <p:nvSpPr>
          <p:cNvPr id="4" name="TextBox 3"/>
          <p:cNvSpPr txBox="1"/>
          <p:nvPr/>
        </p:nvSpPr>
        <p:spPr>
          <a:xfrm>
            <a:off x="2572602" y="5598077"/>
            <a:ext cx="7359268" cy="369332"/>
          </a:xfrm>
          <a:prstGeom prst="rect">
            <a:avLst/>
          </a:prstGeom>
          <a:noFill/>
        </p:spPr>
        <p:txBody>
          <a:bodyPr wrap="square" rtlCol="0">
            <a:spAutoFit/>
          </a:bodyPr>
          <a:lstStyle/>
          <a:p>
            <a:pPr algn="ctr"/>
            <a:r>
              <a:rPr lang="en-US" dirty="0" smtClean="0">
                <a:latin typeface="Calibri" panose="020F0502020204030204" pitchFamily="34" charset="0"/>
                <a:cs typeface="Calibri" panose="020F0502020204030204" pitchFamily="34" charset="0"/>
              </a:rPr>
              <a:t>January 16, 2019</a:t>
            </a:r>
            <a:endParaRPr lang="en-US"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2302" y="175387"/>
            <a:ext cx="2019869" cy="2019869"/>
          </a:xfrm>
          <a:prstGeom prst="rect">
            <a:avLst/>
          </a:prstGeom>
        </p:spPr>
      </p:pic>
    </p:spTree>
    <p:extLst>
      <p:ext uri="{BB962C8B-B14F-4D97-AF65-F5344CB8AC3E}">
        <p14:creationId xmlns:p14="http://schemas.microsoft.com/office/powerpoint/2010/main" val="2544649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9507" y="220018"/>
            <a:ext cx="8064347" cy="461665"/>
          </a:xfrm>
          <a:prstGeom prst="rect">
            <a:avLst/>
          </a:prstGeom>
          <a:noFill/>
        </p:spPr>
        <p:txBody>
          <a:bodyPr wrap="square" rtlCol="0">
            <a:spAutoFit/>
          </a:bodyPr>
          <a:lstStyle/>
          <a:p>
            <a:pPr algn="ctr"/>
            <a:r>
              <a:rPr lang="en-US" sz="2400" spc="300" dirty="0" smtClean="0"/>
              <a:t>Timeline and plan moving forward</a:t>
            </a:r>
            <a:endParaRPr lang="en-US" sz="2400" spc="300" dirty="0"/>
          </a:p>
        </p:txBody>
      </p:sp>
      <p:graphicFrame>
        <p:nvGraphicFramePr>
          <p:cNvPr id="4" name="Table 3"/>
          <p:cNvGraphicFramePr>
            <a:graphicFrameLocks noGrp="1"/>
          </p:cNvGraphicFramePr>
          <p:nvPr>
            <p:extLst>
              <p:ext uri="{D42A27DB-BD31-4B8C-83A1-F6EECF244321}">
                <p14:modId xmlns:p14="http://schemas.microsoft.com/office/powerpoint/2010/main" val="565622229"/>
              </p:ext>
            </p:extLst>
          </p:nvPr>
        </p:nvGraphicFramePr>
        <p:xfrm>
          <a:off x="657440" y="815098"/>
          <a:ext cx="7799623" cy="5531504"/>
        </p:xfrm>
        <a:graphic>
          <a:graphicData uri="http://schemas.openxmlformats.org/drawingml/2006/table">
            <a:tbl>
              <a:tblPr firstRow="1" firstCol="1" bandRow="1">
                <a:tableStyleId>{073A0DAA-6AF3-43AB-8588-CEC1D06C72B9}</a:tableStyleId>
              </a:tblPr>
              <a:tblGrid>
                <a:gridCol w="2127170">
                  <a:extLst>
                    <a:ext uri="{9D8B030D-6E8A-4147-A177-3AD203B41FA5}">
                      <a16:colId xmlns:a16="http://schemas.microsoft.com/office/drawing/2014/main" val="2597302506"/>
                    </a:ext>
                  </a:extLst>
                </a:gridCol>
                <a:gridCol w="1772642">
                  <a:extLst>
                    <a:ext uri="{9D8B030D-6E8A-4147-A177-3AD203B41FA5}">
                      <a16:colId xmlns:a16="http://schemas.microsoft.com/office/drawing/2014/main" val="2735167080"/>
                    </a:ext>
                  </a:extLst>
                </a:gridCol>
                <a:gridCol w="1950663">
                  <a:extLst>
                    <a:ext uri="{9D8B030D-6E8A-4147-A177-3AD203B41FA5}">
                      <a16:colId xmlns:a16="http://schemas.microsoft.com/office/drawing/2014/main" val="2403514518"/>
                    </a:ext>
                  </a:extLst>
                </a:gridCol>
                <a:gridCol w="1949148">
                  <a:extLst>
                    <a:ext uri="{9D8B030D-6E8A-4147-A177-3AD203B41FA5}">
                      <a16:colId xmlns:a16="http://schemas.microsoft.com/office/drawing/2014/main" val="3444170437"/>
                    </a:ext>
                  </a:extLst>
                </a:gridCol>
              </a:tblGrid>
              <a:tr h="288149">
                <a:tc gridSpan="4">
                  <a:txBody>
                    <a:bodyPr/>
                    <a:lstStyle/>
                    <a:p>
                      <a:pPr marL="0" marR="2667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PROPOSED PROJECT TIMELINE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5792051"/>
                  </a:ext>
                </a:extLst>
              </a:tr>
              <a:tr h="259303">
                <a:tc>
                  <a:txBody>
                    <a:bodyPr/>
                    <a:lstStyle/>
                    <a:p>
                      <a:pPr marL="0" marR="27305"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Phase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2921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Start Date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3048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End Date </a:t>
                      </a:r>
                      <a:endParaRPr lang="en-US" sz="16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32385"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Duration </a:t>
                      </a:r>
                      <a:endParaRPr lang="en-US" sz="16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extLst>
                  <a:ext uri="{0D108BD9-81ED-4DB2-BD59-A6C34878D82A}">
                    <a16:rowId xmlns:a16="http://schemas.microsoft.com/office/drawing/2014/main" val="4138430073"/>
                  </a:ext>
                </a:extLst>
              </a:tr>
              <a:tr h="259303">
                <a:tc>
                  <a:txBody>
                    <a:bodyPr/>
                    <a:lstStyle/>
                    <a:p>
                      <a:pPr marL="0" marR="2921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Progress Meeting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2921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Oct. 23, 2018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2921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Oct. 23, 2018 </a:t>
                      </a:r>
                      <a:endParaRPr lang="en-US" sz="16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29845"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 - - </a:t>
                      </a:r>
                      <a:endParaRPr lang="en-US" sz="16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extLst>
                  <a:ext uri="{0D108BD9-81ED-4DB2-BD59-A6C34878D82A}">
                    <a16:rowId xmlns:a16="http://schemas.microsoft.com/office/drawing/2014/main" val="106377023"/>
                  </a:ext>
                </a:extLst>
              </a:tr>
              <a:tr h="511248">
                <a:tc>
                  <a:txBody>
                    <a:bodyPr/>
                    <a:lstStyle/>
                    <a:p>
                      <a:pPr marL="0" marR="27305"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Board of Ed. Presentation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27305"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Nov. 14, 2018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127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Nov. 14, 2018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29845"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 - - </a:t>
                      </a:r>
                      <a:endParaRPr lang="en-US" sz="16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extLst>
                  <a:ext uri="{0D108BD9-81ED-4DB2-BD59-A6C34878D82A}">
                    <a16:rowId xmlns:a16="http://schemas.microsoft.com/office/drawing/2014/main" val="1323158227"/>
                  </a:ext>
                </a:extLst>
              </a:tr>
              <a:tr h="763193">
                <a:tc>
                  <a:txBody>
                    <a:bodyPr/>
                    <a:lstStyle/>
                    <a:p>
                      <a:pPr marL="0" marR="26035"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Board of Ed. </a:t>
                      </a:r>
                    </a:p>
                    <a:p>
                      <a:pPr marL="12700" marR="508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Action/SEQRA/Set Vote Date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27305"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Dec. 12, 2018 </a:t>
                      </a:r>
                      <a:endParaRPr lang="en-US" sz="16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3048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Dec. 12, 2018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0" indent="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 </a:t>
                      </a:r>
                      <a:r>
                        <a:rPr lang="en-US" sz="1600" dirty="0">
                          <a:effectLst/>
                          <a:latin typeface="Calibri" panose="020F0502020204030204" pitchFamily="34" charset="0"/>
                          <a:cs typeface="Calibri" panose="020F0502020204030204" pitchFamily="34" charset="0"/>
                        </a:rPr>
                        <a:t>- - -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extLst>
                  <a:ext uri="{0D108BD9-81ED-4DB2-BD59-A6C34878D82A}">
                    <a16:rowId xmlns:a16="http://schemas.microsoft.com/office/drawing/2014/main" val="11598143"/>
                  </a:ext>
                </a:extLst>
              </a:tr>
              <a:tr h="259303">
                <a:tc>
                  <a:txBody>
                    <a:bodyPr/>
                    <a:lstStyle/>
                    <a:p>
                      <a:pPr marL="0" marR="26035"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Referendum/Vote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2921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Feb. 12, 2019 </a:t>
                      </a:r>
                      <a:endParaRPr lang="en-US" sz="16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2921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Feb. 12, 2019 </a:t>
                      </a:r>
                      <a:endParaRPr lang="en-US" sz="16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 </a:t>
                      </a:r>
                      <a:r>
                        <a:rPr lang="en-US" sz="1600" dirty="0">
                          <a:effectLst/>
                          <a:latin typeface="Calibri" panose="020F0502020204030204" pitchFamily="34" charset="0"/>
                          <a:cs typeface="Calibri" panose="020F0502020204030204" pitchFamily="34" charset="0"/>
                        </a:rPr>
                        <a:t>- - -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extLst>
                  <a:ext uri="{0D108BD9-81ED-4DB2-BD59-A6C34878D82A}">
                    <a16:rowId xmlns:a16="http://schemas.microsoft.com/office/drawing/2014/main" val="3631699166"/>
                  </a:ext>
                </a:extLst>
              </a:tr>
              <a:tr h="259303">
                <a:tc>
                  <a:txBody>
                    <a:bodyPr/>
                    <a:lstStyle/>
                    <a:p>
                      <a:pPr marL="0" marR="2921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Design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0" indent="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Feb. </a:t>
                      </a:r>
                      <a:r>
                        <a:rPr lang="en-US" sz="1600" dirty="0">
                          <a:effectLst/>
                          <a:latin typeface="Calibri" panose="020F0502020204030204" pitchFamily="34" charset="0"/>
                          <a:cs typeface="Calibri" panose="020F0502020204030204" pitchFamily="34" charset="0"/>
                        </a:rPr>
                        <a:t>2019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3048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Oct. </a:t>
                      </a:r>
                      <a:r>
                        <a:rPr lang="en-US" sz="1600" dirty="0">
                          <a:effectLst/>
                          <a:latin typeface="Calibri" panose="020F0502020204030204" pitchFamily="34" charset="0"/>
                          <a:cs typeface="Calibri" panose="020F0502020204030204" pitchFamily="34" charset="0"/>
                        </a:rPr>
                        <a:t>2019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0" indent="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8</a:t>
                      </a:r>
                      <a:r>
                        <a:rPr lang="en-US" sz="1600" dirty="0" smtClean="0">
                          <a:effectLst/>
                          <a:latin typeface="Calibri" panose="020F0502020204030204" pitchFamily="34" charset="0"/>
                          <a:cs typeface="Calibri" panose="020F0502020204030204" pitchFamily="34" charset="0"/>
                        </a:rPr>
                        <a:t> </a:t>
                      </a:r>
                      <a:r>
                        <a:rPr lang="en-US" sz="1600" dirty="0">
                          <a:effectLst/>
                          <a:latin typeface="Calibri" panose="020F0502020204030204" pitchFamily="34" charset="0"/>
                          <a:cs typeface="Calibri" panose="020F0502020204030204" pitchFamily="34" charset="0"/>
                        </a:rPr>
                        <a:t>½ months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extLst>
                  <a:ext uri="{0D108BD9-81ED-4DB2-BD59-A6C34878D82A}">
                    <a16:rowId xmlns:a16="http://schemas.microsoft.com/office/drawing/2014/main" val="389590340"/>
                  </a:ext>
                </a:extLst>
              </a:tr>
              <a:tr h="511248">
                <a:tc>
                  <a:txBody>
                    <a:bodyPr/>
                    <a:lstStyle/>
                    <a:p>
                      <a:pPr marL="0" marR="0" indent="0" algn="ctr">
                        <a:lnSpc>
                          <a:spcPct val="107000"/>
                        </a:lnSpc>
                        <a:spcBef>
                          <a:spcPts val="0"/>
                        </a:spcBef>
                        <a:spcAft>
                          <a:spcPts val="0"/>
                        </a:spcAft>
                      </a:pPr>
                      <a:r>
                        <a:rPr lang="en-US" sz="1600" baseline="0" dirty="0" smtClean="0">
                          <a:effectLst/>
                          <a:latin typeface="Calibri" panose="020F0502020204030204" pitchFamily="34" charset="0"/>
                          <a:cs typeface="Calibri" panose="020F0502020204030204" pitchFamily="34" charset="0"/>
                        </a:rPr>
                        <a:t>3</a:t>
                      </a:r>
                      <a:r>
                        <a:rPr lang="en-US" sz="1600" baseline="30000" dirty="0" smtClean="0">
                          <a:effectLst/>
                          <a:latin typeface="Calibri" panose="020F0502020204030204" pitchFamily="34" charset="0"/>
                          <a:cs typeface="Calibri" panose="020F0502020204030204" pitchFamily="34" charset="0"/>
                        </a:rPr>
                        <a:t>rd</a:t>
                      </a:r>
                      <a:r>
                        <a:rPr lang="en-US" sz="1600" baseline="0" dirty="0" smtClean="0">
                          <a:effectLst/>
                          <a:latin typeface="Calibri" panose="020F0502020204030204" pitchFamily="34" charset="0"/>
                          <a:cs typeface="Calibri" panose="020F0502020204030204" pitchFamily="34" charset="0"/>
                        </a:rPr>
                        <a:t> Party Expedited </a:t>
                      </a:r>
                      <a:r>
                        <a:rPr lang="en-US" sz="1600" dirty="0" smtClean="0">
                          <a:effectLst/>
                          <a:latin typeface="Calibri" panose="020F0502020204030204" pitchFamily="34" charset="0"/>
                          <a:cs typeface="Calibri" panose="020F0502020204030204" pitchFamily="34" charset="0"/>
                        </a:rPr>
                        <a:t>Review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27305"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Oct</a:t>
                      </a:r>
                      <a:r>
                        <a:rPr lang="en-US" sz="1600" dirty="0">
                          <a:effectLst/>
                          <a:latin typeface="Calibri" panose="020F0502020204030204" pitchFamily="34" charset="0"/>
                          <a:cs typeface="Calibri" panose="020F0502020204030204" pitchFamily="34" charset="0"/>
                        </a:rPr>
                        <a:t>. 2019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3048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Dec. 2019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3175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10</a:t>
                      </a:r>
                      <a:r>
                        <a:rPr lang="en-US" sz="1600" baseline="0" dirty="0" smtClean="0">
                          <a:effectLst/>
                          <a:latin typeface="Calibri" panose="020F0502020204030204" pitchFamily="34" charset="0"/>
                          <a:cs typeface="Calibri" panose="020F0502020204030204" pitchFamily="34" charset="0"/>
                        </a:rPr>
                        <a:t> weeks</a:t>
                      </a:r>
                      <a:r>
                        <a:rPr lang="en-US" sz="1600" dirty="0" smtClean="0">
                          <a:effectLst/>
                          <a:latin typeface="Calibri" panose="020F0502020204030204" pitchFamily="34" charset="0"/>
                          <a:cs typeface="Calibri" panose="020F0502020204030204" pitchFamily="34" charset="0"/>
                        </a:rPr>
                        <a:t>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extLst>
                  <a:ext uri="{0D108BD9-81ED-4DB2-BD59-A6C34878D82A}">
                    <a16:rowId xmlns:a16="http://schemas.microsoft.com/office/drawing/2014/main" val="1008053756"/>
                  </a:ext>
                </a:extLst>
              </a:tr>
              <a:tr h="259303">
                <a:tc>
                  <a:txBody>
                    <a:bodyPr/>
                    <a:lstStyle/>
                    <a:p>
                      <a:pPr marL="0" marR="27305"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Bidding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2921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Jan. </a:t>
                      </a:r>
                      <a:r>
                        <a:rPr lang="en-US" sz="1600" dirty="0">
                          <a:effectLst/>
                          <a:latin typeface="Calibri" panose="020F0502020204030204" pitchFamily="34" charset="0"/>
                          <a:cs typeface="Calibri" panose="020F0502020204030204" pitchFamily="34" charset="0"/>
                        </a:rPr>
                        <a:t>2020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3048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Feb. </a:t>
                      </a:r>
                      <a:r>
                        <a:rPr lang="en-US" sz="1600" dirty="0">
                          <a:effectLst/>
                          <a:latin typeface="Calibri" panose="020F0502020204030204" pitchFamily="34" charset="0"/>
                          <a:cs typeface="Calibri" panose="020F0502020204030204" pitchFamily="34" charset="0"/>
                        </a:rPr>
                        <a:t>2020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28575"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4 Weeks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extLst>
                  <a:ext uri="{0D108BD9-81ED-4DB2-BD59-A6C34878D82A}">
                    <a16:rowId xmlns:a16="http://schemas.microsoft.com/office/drawing/2014/main" val="1907153028"/>
                  </a:ext>
                </a:extLst>
              </a:tr>
              <a:tr h="259303">
                <a:tc>
                  <a:txBody>
                    <a:bodyPr/>
                    <a:lstStyle/>
                    <a:p>
                      <a:pPr marL="0" marR="2921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Award/Start Up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27305"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March </a:t>
                      </a:r>
                      <a:r>
                        <a:rPr lang="en-US" sz="1600" dirty="0">
                          <a:effectLst/>
                          <a:latin typeface="Calibri" panose="020F0502020204030204" pitchFamily="34" charset="0"/>
                          <a:cs typeface="Calibri" panose="020F0502020204030204" pitchFamily="34" charset="0"/>
                        </a:rPr>
                        <a:t>2020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2921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April </a:t>
                      </a:r>
                      <a:r>
                        <a:rPr lang="en-US" sz="1600" dirty="0">
                          <a:effectLst/>
                          <a:latin typeface="Calibri" panose="020F0502020204030204" pitchFamily="34" charset="0"/>
                          <a:cs typeface="Calibri" panose="020F0502020204030204" pitchFamily="34" charset="0"/>
                        </a:rPr>
                        <a:t>2020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28575"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4 Weeks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extLst>
                  <a:ext uri="{0D108BD9-81ED-4DB2-BD59-A6C34878D82A}">
                    <a16:rowId xmlns:a16="http://schemas.microsoft.com/office/drawing/2014/main" val="2621553755"/>
                  </a:ext>
                </a:extLst>
              </a:tr>
              <a:tr h="259303">
                <a:tc>
                  <a:txBody>
                    <a:bodyPr/>
                    <a:lstStyle/>
                    <a:p>
                      <a:pPr marL="0" marR="27305"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Construction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2921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May </a:t>
                      </a:r>
                      <a:r>
                        <a:rPr lang="en-US" sz="1600" dirty="0">
                          <a:effectLst/>
                          <a:latin typeface="Calibri" panose="020F0502020204030204" pitchFamily="34" charset="0"/>
                          <a:cs typeface="Calibri" panose="020F0502020204030204" pitchFamily="34" charset="0"/>
                        </a:rPr>
                        <a:t>2020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3048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Sept. 2021 </a:t>
                      </a:r>
                      <a:endParaRPr lang="en-US" sz="16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3175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17 </a:t>
                      </a:r>
                      <a:r>
                        <a:rPr lang="en-US" sz="1600" dirty="0">
                          <a:effectLst/>
                          <a:latin typeface="Calibri" panose="020F0502020204030204" pitchFamily="34" charset="0"/>
                          <a:cs typeface="Calibri" panose="020F0502020204030204" pitchFamily="34" charset="0"/>
                        </a:rPr>
                        <a:t>months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extLst>
                  <a:ext uri="{0D108BD9-81ED-4DB2-BD59-A6C34878D82A}">
                    <a16:rowId xmlns:a16="http://schemas.microsoft.com/office/drawing/2014/main" val="1660610607"/>
                  </a:ext>
                </a:extLst>
              </a:tr>
              <a:tr h="285208">
                <a:tc>
                  <a:txBody>
                    <a:bodyPr/>
                    <a:lstStyle/>
                    <a:p>
                      <a:pPr marL="0" marR="2921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Close Out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27305"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Oct. 2021 </a:t>
                      </a:r>
                      <a:endParaRPr lang="en-US" sz="16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29210"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Dec. </a:t>
                      </a:r>
                      <a:r>
                        <a:rPr lang="en-US" sz="1600" dirty="0">
                          <a:effectLst/>
                          <a:latin typeface="Calibri" panose="020F0502020204030204" pitchFamily="34" charset="0"/>
                          <a:cs typeface="Calibri" panose="020F0502020204030204" pitchFamily="34" charset="0"/>
                        </a:rPr>
                        <a:t>2021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tc>
                  <a:txBody>
                    <a:bodyPr/>
                    <a:lstStyle/>
                    <a:p>
                      <a:pPr marL="0" marR="28575" algn="ctr">
                        <a:lnSpc>
                          <a:spcPct val="107000"/>
                        </a:lnSpc>
                        <a:spcBef>
                          <a:spcPts val="0"/>
                        </a:spcBef>
                        <a:spcAft>
                          <a:spcPts val="0"/>
                        </a:spcAft>
                      </a:pPr>
                      <a:r>
                        <a:rPr lang="en-US" sz="1600" dirty="0" smtClean="0">
                          <a:effectLst/>
                          <a:latin typeface="Calibri" panose="020F0502020204030204" pitchFamily="34" charset="0"/>
                          <a:cs typeface="Calibri" panose="020F0502020204030204" pitchFamily="34" charset="0"/>
                        </a:rPr>
                        <a:t>3</a:t>
                      </a:r>
                      <a:r>
                        <a:rPr lang="en-US" sz="1600" baseline="0" dirty="0" smtClean="0">
                          <a:effectLst/>
                          <a:latin typeface="Calibri" panose="020F0502020204030204" pitchFamily="34" charset="0"/>
                          <a:cs typeface="Calibri" panose="020F0502020204030204" pitchFamily="34" charset="0"/>
                        </a:rPr>
                        <a:t> months</a:t>
                      </a:r>
                      <a:r>
                        <a:rPr lang="en-US" sz="1600" dirty="0" smtClean="0">
                          <a:effectLst/>
                          <a:latin typeface="Calibri" panose="020F0502020204030204" pitchFamily="34" charset="0"/>
                          <a:cs typeface="Calibri" panose="020F0502020204030204" pitchFamily="34" charset="0"/>
                        </a:rPr>
                        <a:t>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nchor="ctr"/>
                </a:tc>
                <a:extLst>
                  <a:ext uri="{0D108BD9-81ED-4DB2-BD59-A6C34878D82A}">
                    <a16:rowId xmlns:a16="http://schemas.microsoft.com/office/drawing/2014/main" val="1893290434"/>
                  </a:ext>
                </a:extLst>
              </a:tr>
              <a:tr h="259303">
                <a:tc>
                  <a:txBody>
                    <a:bodyPr/>
                    <a:lstStyle/>
                    <a:p>
                      <a:pPr marL="8890" marR="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 </a:t>
                      </a:r>
                      <a:endParaRPr lang="en-US" sz="16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tc>
                <a:tc>
                  <a:txBody>
                    <a:bodyPr/>
                    <a:lstStyle/>
                    <a:p>
                      <a:pPr marL="762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 </a:t>
                      </a:r>
                      <a:endPar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tc>
                <a:tc>
                  <a:txBody>
                    <a:bodyPr/>
                    <a:lstStyle/>
                    <a:p>
                      <a:pPr marL="7620" marR="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 </a:t>
                      </a:r>
                      <a:endParaRPr lang="en-US" sz="16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tc>
                <a:tc>
                  <a:txBody>
                    <a:bodyPr/>
                    <a:lstStyle/>
                    <a:p>
                      <a:pPr marL="6350" marR="0" algn="ctr">
                        <a:lnSpc>
                          <a:spcPct val="107000"/>
                        </a:lnSpc>
                        <a:spcBef>
                          <a:spcPts val="0"/>
                        </a:spcBef>
                        <a:spcAft>
                          <a:spcPts val="0"/>
                        </a:spcAft>
                      </a:pPr>
                      <a:r>
                        <a:rPr lang="en-US" sz="1600">
                          <a:effectLst/>
                          <a:latin typeface="Calibri" panose="020F0502020204030204" pitchFamily="34" charset="0"/>
                          <a:cs typeface="Calibri" panose="020F0502020204030204" pitchFamily="34" charset="0"/>
                        </a:rPr>
                        <a:t> </a:t>
                      </a:r>
                      <a:endParaRPr lang="en-US" sz="160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7310" marR="41275" marT="7620" marB="0"/>
                </a:tc>
                <a:extLst>
                  <a:ext uri="{0D108BD9-81ED-4DB2-BD59-A6C34878D82A}">
                    <a16:rowId xmlns:a16="http://schemas.microsoft.com/office/drawing/2014/main" val="3603812104"/>
                  </a:ext>
                </a:extLst>
              </a:tr>
              <a:tr h="960500">
                <a:tc gridSpan="4">
                  <a:txBody>
                    <a:bodyPr/>
                    <a:lstStyle/>
                    <a:p>
                      <a:pPr marL="229870" marR="0" indent="-228600" algn="ctr">
                        <a:lnSpc>
                          <a:spcPct val="100000"/>
                        </a:lnSpc>
                        <a:spcBef>
                          <a:spcPts val="0"/>
                        </a:spcBef>
                        <a:spcAft>
                          <a:spcPts val="0"/>
                        </a:spcAft>
                      </a:pPr>
                      <a:r>
                        <a:rPr lang="en-US" sz="1600" dirty="0" smtClean="0">
                          <a:effectLst/>
                          <a:latin typeface="Calibri" panose="020F0502020204030204" pitchFamily="34" charset="0"/>
                          <a:cs typeface="Calibri" panose="020F0502020204030204" pitchFamily="34" charset="0"/>
                        </a:rPr>
                        <a:t>Currently allocated 10 months for SED review.  Expedited Review process is also an option to reduce review time (approx. 10 weeks)</a:t>
                      </a:r>
                      <a:endParaRPr lang="en-US" sz="1600" dirty="0">
                        <a:solidFill>
                          <a:schemeClr val="bg2">
                            <a:lumMod val="10000"/>
                          </a:schemeClr>
                        </a:solidFill>
                        <a:effectLst/>
                        <a:latin typeface="Calibri" panose="020F0502020204030204" pitchFamily="34" charset="0"/>
                        <a:cs typeface="Calibri" panose="020F0502020204030204" pitchFamily="34" charset="0"/>
                      </a:endParaRPr>
                    </a:p>
                  </a:txBody>
                  <a:tcPr marL="67310" marR="41275"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9191384"/>
                  </a:ext>
                </a:extLst>
              </a:tr>
            </a:tbl>
          </a:graphicData>
        </a:graphic>
      </p:graphicFrame>
      <p:sp>
        <p:nvSpPr>
          <p:cNvPr id="5" name="TextBox 4"/>
          <p:cNvSpPr txBox="1"/>
          <p:nvPr/>
        </p:nvSpPr>
        <p:spPr>
          <a:xfrm>
            <a:off x="9238155" y="1918184"/>
            <a:ext cx="3392557" cy="1477328"/>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Engage stakeholder groups:</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Board of Education</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Student group</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Faculty &amp; staff group</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Community group</a:t>
            </a:r>
          </a:p>
        </p:txBody>
      </p:sp>
      <p:sp>
        <p:nvSpPr>
          <p:cNvPr id="6" name="Right Brace 5"/>
          <p:cNvSpPr/>
          <p:nvPr/>
        </p:nvSpPr>
        <p:spPr>
          <a:xfrm>
            <a:off x="8147347" y="1549636"/>
            <a:ext cx="808384" cy="1845875"/>
          </a:xfrm>
          <a:prstGeom prst="rightBrace">
            <a:avLst/>
          </a:prstGeom>
          <a:ln w="15875">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8067368" y="3245666"/>
            <a:ext cx="1342103" cy="535245"/>
          </a:xfrm>
          <a:custGeom>
            <a:avLst/>
            <a:gdLst>
              <a:gd name="connsiteX0" fmla="*/ 0 w 1268361"/>
              <a:gd name="connsiteY0" fmla="*/ 44244 h 1356851"/>
              <a:gd name="connsiteX1" fmla="*/ 766916 w 1268361"/>
              <a:gd name="connsiteY1" fmla="*/ 88490 h 1356851"/>
              <a:gd name="connsiteX2" fmla="*/ 516193 w 1268361"/>
              <a:gd name="connsiteY2" fmla="*/ 840657 h 1356851"/>
              <a:gd name="connsiteX3" fmla="*/ 1268361 w 1268361"/>
              <a:gd name="connsiteY3" fmla="*/ 1356851 h 1356851"/>
            </a:gdLst>
            <a:ahLst/>
            <a:cxnLst>
              <a:cxn ang="0">
                <a:pos x="connsiteX0" y="connsiteY0"/>
              </a:cxn>
              <a:cxn ang="0">
                <a:pos x="connsiteX1" y="connsiteY1"/>
              </a:cxn>
              <a:cxn ang="0">
                <a:pos x="connsiteX2" y="connsiteY2"/>
              </a:cxn>
              <a:cxn ang="0">
                <a:pos x="connsiteX3" y="connsiteY3"/>
              </a:cxn>
            </a:cxnLst>
            <a:rect l="l" t="t" r="r" b="b"/>
            <a:pathLst>
              <a:path w="1268361" h="1356851">
                <a:moveTo>
                  <a:pt x="0" y="44244"/>
                </a:moveTo>
                <a:cubicBezTo>
                  <a:pt x="340442" y="-1"/>
                  <a:pt x="680884" y="-44246"/>
                  <a:pt x="766916" y="88490"/>
                </a:cubicBezTo>
                <a:cubicBezTo>
                  <a:pt x="852948" y="221226"/>
                  <a:pt x="432619" y="629264"/>
                  <a:pt x="516193" y="840657"/>
                </a:cubicBezTo>
                <a:cubicBezTo>
                  <a:pt x="599767" y="1052051"/>
                  <a:pt x="934064" y="1204451"/>
                  <a:pt x="1268361" y="1356851"/>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409471" y="3571330"/>
            <a:ext cx="2403987" cy="1815882"/>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Design phase includes continued feedback to ensure final elements reflect needs of district, stakeholder input, code, etc. while being contained within cost structure.</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5780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287" y="307294"/>
            <a:ext cx="9476610" cy="584775"/>
          </a:xfrm>
          <a:prstGeom prst="rect">
            <a:avLst/>
          </a:prstGeom>
          <a:noFill/>
        </p:spPr>
        <p:txBody>
          <a:bodyPr wrap="square" rtlCol="0">
            <a:spAutoFit/>
          </a:bodyPr>
          <a:lstStyle/>
          <a:p>
            <a:r>
              <a:rPr lang="en-US" sz="3200" i="1" dirty="0" smtClean="0">
                <a:latin typeface="Calibri" panose="020F0502020204030204" pitchFamily="34" charset="0"/>
                <a:cs typeface="Calibri" panose="020F0502020204030204" pitchFamily="34" charset="0"/>
              </a:rPr>
              <a:t>Proposition 2: Transportation Vehicles</a:t>
            </a:r>
            <a:endParaRPr lang="en-US" sz="3200" i="1" dirty="0">
              <a:latin typeface="Calibri" panose="020F0502020204030204" pitchFamily="34" charset="0"/>
              <a:cs typeface="Calibri" panose="020F0502020204030204" pitchFamily="34" charset="0"/>
            </a:endParaRPr>
          </a:p>
        </p:txBody>
      </p:sp>
      <p:sp>
        <p:nvSpPr>
          <p:cNvPr id="3" name="TextBox 2"/>
          <p:cNvSpPr txBox="1"/>
          <p:nvPr/>
        </p:nvSpPr>
        <p:spPr>
          <a:xfrm>
            <a:off x="611287" y="1270856"/>
            <a:ext cx="11320158"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The total estimated cost of those vehicles is $</a:t>
            </a:r>
            <a:r>
              <a:rPr lang="en-US" sz="2800" dirty="0" smtClean="0">
                <a:latin typeface="Calibri" panose="020F0502020204030204" pitchFamily="34" charset="0"/>
                <a:cs typeface="Calibri" panose="020F0502020204030204" pitchFamily="34" charset="0"/>
              </a:rPr>
              <a:t>416,687.72 </a:t>
            </a:r>
            <a:r>
              <a:rPr lang="en-US" sz="2000" dirty="0" smtClean="0">
                <a:latin typeface="Calibri" panose="020F0502020204030204" pitchFamily="34" charset="0"/>
                <a:cs typeface="Calibri" panose="020F0502020204030204" pitchFamily="34" charset="0"/>
              </a:rPr>
              <a:t>(not to exceed $417,000)</a:t>
            </a: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u="sng" dirty="0" smtClean="0">
                <a:latin typeface="Calibri" panose="020F0502020204030204" pitchFamily="34" charset="0"/>
                <a:cs typeface="Calibri" panose="020F0502020204030204" pitchFamily="34" charset="0"/>
              </a:rPr>
              <a:t>3 </a:t>
            </a:r>
            <a:r>
              <a:rPr lang="en-US" sz="2800" u="sng" dirty="0">
                <a:latin typeface="Calibri" panose="020F0502020204030204" pitchFamily="34" charset="0"/>
                <a:cs typeface="Calibri" panose="020F0502020204030204" pitchFamily="34" charset="0"/>
              </a:rPr>
              <a:t>buses </a:t>
            </a:r>
            <a:r>
              <a:rPr lang="en-US" sz="2800" dirty="0">
                <a:latin typeface="Calibri" panose="020F0502020204030204" pitchFamily="34" charset="0"/>
                <a:cs typeface="Calibri" panose="020F0502020204030204" pitchFamily="34" charset="0"/>
              </a:rPr>
              <a:t>at a price of $122,229.24 per Leonard Bus </a:t>
            </a:r>
            <a:r>
              <a:rPr lang="en-US" sz="2000" dirty="0">
                <a:latin typeface="Calibri" panose="020F0502020204030204" pitchFamily="34" charset="0"/>
                <a:cs typeface="Calibri" panose="020F0502020204030204" pitchFamily="34" charset="0"/>
              </a:rPr>
              <a:t>($366,687.72)</a:t>
            </a:r>
          </a:p>
          <a:p>
            <a:pPr marL="285750" indent="-285750">
              <a:buFont typeface="Arial" panose="020B0604020202020204" pitchFamily="34" charset="0"/>
              <a:buChar char="•"/>
            </a:pPr>
            <a:r>
              <a:rPr lang="en-US" sz="2800" u="sng" dirty="0">
                <a:latin typeface="Calibri" panose="020F0502020204030204" pitchFamily="34" charset="0"/>
                <a:cs typeface="Calibri" panose="020F0502020204030204" pitchFamily="34" charset="0"/>
              </a:rPr>
              <a:t>2 </a:t>
            </a:r>
            <a:r>
              <a:rPr lang="en-US" sz="2800" u="sng" dirty="0" smtClean="0">
                <a:latin typeface="Calibri" panose="020F0502020204030204" pitchFamily="34" charset="0"/>
                <a:cs typeface="Calibri" panose="020F0502020204030204" pitchFamily="34" charset="0"/>
              </a:rPr>
              <a:t>minivans </a:t>
            </a:r>
            <a:r>
              <a:rPr lang="en-US" sz="2800" dirty="0">
                <a:latin typeface="Calibri" panose="020F0502020204030204" pitchFamily="34" charset="0"/>
                <a:cs typeface="Calibri" panose="020F0502020204030204" pitchFamily="34" charset="0"/>
              </a:rPr>
              <a:t>at an estimated cost of less than $25,000 a piece </a:t>
            </a:r>
            <a:r>
              <a:rPr lang="en-US" sz="2000" dirty="0">
                <a:latin typeface="Calibri" panose="020F0502020204030204" pitchFamily="34" charset="0"/>
                <a:cs typeface="Calibri" panose="020F0502020204030204" pitchFamily="34" charset="0"/>
              </a:rPr>
              <a:t>($50,000)</a:t>
            </a:r>
          </a:p>
          <a:p>
            <a:pPr marL="285750"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Three </a:t>
            </a:r>
            <a:r>
              <a:rPr lang="en-US" sz="2800" dirty="0">
                <a:latin typeface="Calibri" panose="020F0502020204030204" pitchFamily="34" charset="0"/>
                <a:cs typeface="Calibri" panose="020F0502020204030204" pitchFamily="34" charset="0"/>
              </a:rPr>
              <a:t>buses to be traded in at a estimated savings of $</a:t>
            </a:r>
            <a:r>
              <a:rPr lang="en-US" sz="2800" dirty="0" smtClean="0">
                <a:latin typeface="Calibri" panose="020F0502020204030204" pitchFamily="34" charset="0"/>
                <a:cs typeface="Calibri" panose="020F0502020204030204" pitchFamily="34" charset="0"/>
              </a:rPr>
              <a:t>16,500</a:t>
            </a:r>
          </a:p>
          <a:p>
            <a:pPr marL="285750"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Transportation aid is approx. 90%.</a:t>
            </a:r>
            <a:r>
              <a:rPr lang="en-US" sz="28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(received over a 5-year period)</a:t>
            </a:r>
          </a:p>
          <a:p>
            <a:pPr marL="285750" indent="-28575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This purchase is part of and maintains the district’s fleet replacement plan – supports fiscal stability related to transportation and maintenance of sound fleet of vehicles</a:t>
            </a:r>
          </a:p>
        </p:txBody>
      </p:sp>
    </p:spTree>
    <p:extLst>
      <p:ext uri="{BB962C8B-B14F-4D97-AF65-F5344CB8AC3E}">
        <p14:creationId xmlns:p14="http://schemas.microsoft.com/office/powerpoint/2010/main" val="410682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22323" y="128761"/>
            <a:ext cx="9124710" cy="5914164"/>
          </a:xfrm>
          <a:prstGeom prst="rect">
            <a:avLst/>
          </a:prstGeom>
        </p:spPr>
      </p:pic>
    </p:spTree>
    <p:extLst>
      <p:ext uri="{BB962C8B-B14F-4D97-AF65-F5344CB8AC3E}">
        <p14:creationId xmlns:p14="http://schemas.microsoft.com/office/powerpoint/2010/main" val="3008063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8012" y="560439"/>
            <a:ext cx="7934633" cy="769441"/>
          </a:xfrm>
          <a:prstGeom prst="rect">
            <a:avLst/>
          </a:prstGeom>
          <a:noFill/>
        </p:spPr>
        <p:txBody>
          <a:bodyPr wrap="square" rtlCol="0">
            <a:spAutoFit/>
          </a:bodyPr>
          <a:lstStyle/>
          <a:p>
            <a:pPr algn="ctr"/>
            <a:r>
              <a:rPr lang="en-US" sz="4400" b="1" dirty="0" smtClean="0">
                <a:latin typeface="Calibri" panose="020F0502020204030204" pitchFamily="34" charset="0"/>
                <a:cs typeface="Calibri" panose="020F0502020204030204" pitchFamily="34" charset="0"/>
              </a:rPr>
              <a:t>THANK YOU!</a:t>
            </a:r>
            <a:endParaRPr lang="en-US" sz="4400" b="1" dirty="0">
              <a:latin typeface="Calibri" panose="020F0502020204030204" pitchFamily="34" charset="0"/>
              <a:cs typeface="Calibri" panose="020F0502020204030204" pitchFamily="34" charset="0"/>
            </a:endParaRPr>
          </a:p>
        </p:txBody>
      </p:sp>
      <p:sp>
        <p:nvSpPr>
          <p:cNvPr id="3" name="TextBox 2"/>
          <p:cNvSpPr txBox="1"/>
          <p:nvPr/>
        </p:nvSpPr>
        <p:spPr>
          <a:xfrm>
            <a:off x="2168011" y="4889092"/>
            <a:ext cx="7934633" cy="769441"/>
          </a:xfrm>
          <a:prstGeom prst="rect">
            <a:avLst/>
          </a:prstGeom>
          <a:noFill/>
        </p:spPr>
        <p:txBody>
          <a:bodyPr wrap="square" rtlCol="0">
            <a:spAutoFit/>
          </a:bodyPr>
          <a:lstStyle/>
          <a:p>
            <a:pPr algn="ctr"/>
            <a:r>
              <a:rPr lang="en-US" sz="4400" b="1" dirty="0" smtClean="0">
                <a:latin typeface="Calibri" panose="020F0502020204030204" pitchFamily="34" charset="0"/>
                <a:cs typeface="Calibri" panose="020F0502020204030204" pitchFamily="34" charset="0"/>
              </a:rPr>
              <a:t>Go Hornets!</a:t>
            </a:r>
            <a:endParaRPr lang="en-US" sz="4400"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6917" y="1329880"/>
            <a:ext cx="3556819" cy="3556819"/>
          </a:xfrm>
          <a:prstGeom prst="rect">
            <a:avLst/>
          </a:prstGeom>
        </p:spPr>
      </p:pic>
    </p:spTree>
    <p:extLst>
      <p:ext uri="{BB962C8B-B14F-4D97-AF65-F5344CB8AC3E}">
        <p14:creationId xmlns:p14="http://schemas.microsoft.com/office/powerpoint/2010/main" val="792611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8866" y="941696"/>
            <a:ext cx="10413241" cy="4524315"/>
          </a:xfrm>
          <a:prstGeom prst="rect">
            <a:avLst/>
          </a:prstGeom>
          <a:noFill/>
        </p:spPr>
        <p:txBody>
          <a:bodyPr wrap="square" rtlCol="0">
            <a:spAutoFit/>
          </a:bodyPr>
          <a:lstStyle/>
          <a:p>
            <a:r>
              <a:rPr lang="en-US" sz="2400" i="1" dirty="0" smtClean="0">
                <a:latin typeface="Calibri" panose="020F0502020204030204" pitchFamily="34" charset="0"/>
                <a:cs typeface="Calibri" panose="020F0502020204030204" pitchFamily="34" charset="0"/>
              </a:rPr>
              <a:t>The connection between the environment in which our children learn and the impact on their performance is well-known.  It is imperative, then, that we “build their future.”  </a:t>
            </a:r>
          </a:p>
          <a:p>
            <a:endParaRPr lang="en-US" sz="2400" i="1" dirty="0">
              <a:latin typeface="Calibri" panose="020F0502020204030204" pitchFamily="34" charset="0"/>
              <a:cs typeface="Calibri" panose="020F0502020204030204" pitchFamily="34" charset="0"/>
            </a:endParaRPr>
          </a:p>
          <a:p>
            <a:r>
              <a:rPr lang="en-US" sz="2400" i="1" dirty="0" smtClean="0">
                <a:latin typeface="Calibri" panose="020F0502020204030204" pitchFamily="34" charset="0"/>
                <a:cs typeface="Calibri" panose="020F0502020204030204" pitchFamily="34" charset="0"/>
              </a:rPr>
              <a:t>When we invest in our school facilities and our transportation resources, we invest in the future of our children.  They deserve a safe and secure learning environment that they can be proud of!</a:t>
            </a:r>
          </a:p>
          <a:p>
            <a:endParaRPr lang="en-US" sz="2400" i="1" dirty="0" smtClean="0">
              <a:latin typeface="Calibri" panose="020F0502020204030204" pitchFamily="34" charset="0"/>
              <a:cs typeface="Calibri" panose="020F0502020204030204" pitchFamily="34" charset="0"/>
            </a:endParaRPr>
          </a:p>
          <a:p>
            <a:r>
              <a:rPr lang="en-US" sz="2400" i="1" dirty="0" smtClean="0">
                <a:latin typeface="Calibri" panose="020F0502020204030204" pitchFamily="34" charset="0"/>
                <a:cs typeface="Calibri" panose="020F0502020204030204" pitchFamily="34" charset="0"/>
              </a:rPr>
              <a:t>There is really no time better than now to take on the challenging task of aligning the quality of our facilities and transportation fleet with the expectations and desires we have for our students’ school experience and their overall achievement.  </a:t>
            </a:r>
          </a:p>
          <a:p>
            <a:pPr algn="ctr"/>
            <a:r>
              <a:rPr lang="en-US" sz="2400" i="1" dirty="0" smtClean="0">
                <a:latin typeface="Calibri" panose="020F0502020204030204" pitchFamily="34" charset="0"/>
                <a:cs typeface="Calibri" panose="020F0502020204030204" pitchFamily="34" charset="0"/>
              </a:rPr>
              <a:t>The future truly is NOW!</a:t>
            </a:r>
          </a:p>
        </p:txBody>
      </p:sp>
    </p:spTree>
    <p:extLst>
      <p:ext uri="{BB962C8B-B14F-4D97-AF65-F5344CB8AC3E}">
        <p14:creationId xmlns:p14="http://schemas.microsoft.com/office/powerpoint/2010/main" val="3427788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1" y="825908"/>
            <a:ext cx="11429999" cy="4678204"/>
          </a:xfrm>
          <a:prstGeom prst="rect">
            <a:avLst/>
          </a:prstGeom>
          <a:noFill/>
        </p:spPr>
        <p:txBody>
          <a:bodyPr wrap="square" rtlCol="0">
            <a:spAutoFit/>
          </a:bodyPr>
          <a:lstStyle/>
          <a:p>
            <a:r>
              <a:rPr lang="en-US" sz="4000" dirty="0" smtClean="0">
                <a:latin typeface="Calibri" panose="020F0502020204030204" pitchFamily="34" charset="0"/>
                <a:cs typeface="Calibri" panose="020F0502020204030204" pitchFamily="34" charset="0"/>
              </a:rPr>
              <a:t>The February 12, 2019 vote contains 2 propositions:</a:t>
            </a:r>
          </a:p>
          <a:p>
            <a:endParaRPr lang="en-US" sz="4000" dirty="0">
              <a:latin typeface="Calibri" panose="020F0502020204030204" pitchFamily="34" charset="0"/>
              <a:cs typeface="Calibri" panose="020F0502020204030204" pitchFamily="34" charset="0"/>
            </a:endParaRPr>
          </a:p>
          <a:p>
            <a:r>
              <a:rPr lang="en-US" sz="3600" i="1" dirty="0" smtClean="0">
                <a:latin typeface="Calibri" panose="020F0502020204030204" pitchFamily="34" charset="0"/>
                <a:cs typeface="Calibri" panose="020F0502020204030204" pitchFamily="34" charset="0"/>
              </a:rPr>
              <a:t>Proposition 1:</a:t>
            </a:r>
            <a:r>
              <a:rPr lang="en-US" sz="3600" dirty="0" smtClean="0">
                <a:latin typeface="Calibri" panose="020F0502020204030204" pitchFamily="34" charset="0"/>
                <a:cs typeface="Calibri" panose="020F0502020204030204" pitchFamily="34" charset="0"/>
              </a:rPr>
              <a:t> </a:t>
            </a:r>
          </a:p>
          <a:p>
            <a:r>
              <a:rPr lang="en-US" sz="3600" dirty="0">
                <a:latin typeface="Calibri" panose="020F0502020204030204" pitchFamily="34" charset="0"/>
                <a:cs typeface="Calibri" panose="020F0502020204030204" pitchFamily="34" charset="0"/>
              </a:rPr>
              <a:t>	</a:t>
            </a:r>
            <a:r>
              <a:rPr lang="en-US" sz="3600" dirty="0" smtClean="0">
                <a:latin typeface="Calibri" panose="020F0502020204030204" pitchFamily="34" charset="0"/>
                <a:cs typeface="Calibri" panose="020F0502020204030204" pitchFamily="34" charset="0"/>
              </a:rPr>
              <a:t>Capital Improvement Project: $10,651,665</a:t>
            </a:r>
          </a:p>
          <a:p>
            <a:endParaRPr lang="en-US" sz="3600" dirty="0">
              <a:latin typeface="Calibri" panose="020F0502020204030204" pitchFamily="34" charset="0"/>
              <a:cs typeface="Calibri" panose="020F0502020204030204" pitchFamily="34" charset="0"/>
            </a:endParaRPr>
          </a:p>
          <a:p>
            <a:r>
              <a:rPr lang="en-US" sz="3600" i="1" dirty="0" smtClean="0">
                <a:latin typeface="Calibri" panose="020F0502020204030204" pitchFamily="34" charset="0"/>
                <a:cs typeface="Calibri" panose="020F0502020204030204" pitchFamily="34" charset="0"/>
              </a:rPr>
              <a:t>Proposition 2:</a:t>
            </a:r>
          </a:p>
          <a:p>
            <a:r>
              <a:rPr lang="en-US" sz="3600" dirty="0">
                <a:latin typeface="Calibri" panose="020F0502020204030204" pitchFamily="34" charset="0"/>
                <a:cs typeface="Calibri" panose="020F0502020204030204" pitchFamily="34" charset="0"/>
              </a:rPr>
              <a:t>	</a:t>
            </a:r>
            <a:r>
              <a:rPr lang="en-US" sz="3600" dirty="0" smtClean="0">
                <a:latin typeface="Calibri" panose="020F0502020204030204" pitchFamily="34" charset="0"/>
                <a:cs typeface="Calibri" panose="020F0502020204030204" pitchFamily="34" charset="0"/>
              </a:rPr>
              <a:t>Transportation Vehicles: $417,000</a:t>
            </a:r>
          </a:p>
          <a:p>
            <a:endParaRPr lang="en-US" sz="3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4425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1003" y="395784"/>
            <a:ext cx="9476610" cy="584775"/>
          </a:xfrm>
          <a:prstGeom prst="rect">
            <a:avLst/>
          </a:prstGeom>
          <a:noFill/>
        </p:spPr>
        <p:txBody>
          <a:bodyPr wrap="square" rtlCol="0">
            <a:spAutoFit/>
          </a:bodyPr>
          <a:lstStyle/>
          <a:p>
            <a:r>
              <a:rPr lang="en-US" sz="3200" i="1" dirty="0" smtClean="0">
                <a:latin typeface="Calibri" panose="020F0502020204030204" pitchFamily="34" charset="0"/>
                <a:cs typeface="Calibri" panose="020F0502020204030204" pitchFamily="34" charset="0"/>
              </a:rPr>
              <a:t>Proposition 1: Capital Improvement Project </a:t>
            </a:r>
            <a:endParaRPr lang="en-US" sz="3200" i="1" dirty="0">
              <a:latin typeface="Calibri" panose="020F0502020204030204" pitchFamily="34" charset="0"/>
              <a:cs typeface="Calibri" panose="020F0502020204030204" pitchFamily="34" charset="0"/>
            </a:endParaRPr>
          </a:p>
        </p:txBody>
      </p:sp>
      <p:sp>
        <p:nvSpPr>
          <p:cNvPr id="3" name="TextBox 2"/>
          <p:cNvSpPr txBox="1"/>
          <p:nvPr/>
        </p:nvSpPr>
        <p:spPr>
          <a:xfrm>
            <a:off x="921002" y="1458237"/>
            <a:ext cx="10140287" cy="4154984"/>
          </a:xfrm>
          <a:prstGeom prst="rect">
            <a:avLst/>
          </a:prstGeom>
          <a:noFill/>
        </p:spPr>
        <p:txBody>
          <a:bodyPr wrap="square" rtlCol="0">
            <a:spAutoFit/>
          </a:bodyPr>
          <a:lstStyle/>
          <a:p>
            <a:r>
              <a:rPr lang="en-US" sz="2400" dirty="0" smtClean="0">
                <a:latin typeface="Calibri" panose="020F0502020204030204" pitchFamily="34" charset="0"/>
                <a:cs typeface="Calibri" panose="020F0502020204030204" pitchFamily="34" charset="0"/>
              </a:rPr>
              <a:t>Allows us to take care of those “have-to” items that are beyond their useful life.</a:t>
            </a:r>
          </a:p>
          <a:p>
            <a:pPr marL="738188"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I</a:t>
            </a:r>
            <a:r>
              <a:rPr lang="en-US" sz="2400" dirty="0" smtClean="0">
                <a:latin typeface="Calibri" panose="020F0502020204030204" pitchFamily="34" charset="0"/>
                <a:cs typeface="Calibri" panose="020F0502020204030204" pitchFamily="34" charset="0"/>
              </a:rPr>
              <a:t>nfrastructure – safety, security, maintenance items that ensures the critical components in our buildings are updated.</a:t>
            </a:r>
          </a:p>
          <a:p>
            <a:pPr marL="738188" indent="-28575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Improve the safety and security of our schools while increasing our “hornets pride” – school/community pride becomes readily apparent across our campus.</a:t>
            </a:r>
          </a:p>
          <a:p>
            <a:pPr marL="738188" indent="-28575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Major systems in both buildings will be updated.</a:t>
            </a:r>
          </a:p>
          <a:p>
            <a:pPr marL="738188" indent="-28575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Community spaces in Jr. Sr. High are significantly updated and improved.</a:t>
            </a:r>
          </a:p>
          <a:p>
            <a:endParaRPr lang="en-US" sz="2400" b="1" dirty="0" smtClean="0">
              <a:latin typeface="Calibri" panose="020F0502020204030204" pitchFamily="34" charset="0"/>
              <a:cs typeface="Calibri" panose="020F0502020204030204" pitchFamily="34" charset="0"/>
            </a:endParaRPr>
          </a:p>
          <a:p>
            <a:r>
              <a:rPr lang="en-US" sz="2400" b="1" dirty="0" smtClean="0">
                <a:latin typeface="Calibri" panose="020F0502020204030204" pitchFamily="34" charset="0"/>
                <a:cs typeface="Calibri" panose="020F0502020204030204" pitchFamily="34" charset="0"/>
              </a:rPr>
              <a:t>The completion of this project will allow us to move out of a maintenance mode and into an “enhancement/growth” mode! </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9087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69506"/>
            <a:ext cx="8064347" cy="523220"/>
          </a:xfrm>
          <a:prstGeom prst="rect">
            <a:avLst/>
          </a:prstGeom>
          <a:noFill/>
        </p:spPr>
        <p:txBody>
          <a:bodyPr wrap="square" rtlCol="0">
            <a:spAutoFit/>
          </a:bodyPr>
          <a:lstStyle/>
          <a:p>
            <a:pPr algn="ctr"/>
            <a:r>
              <a:rPr lang="en-US" sz="2800" spc="300" dirty="0" smtClean="0"/>
              <a:t>Scope of work…W.A.O. Elementary</a:t>
            </a:r>
            <a:endParaRPr lang="en-US" sz="2800" spc="300" dirty="0"/>
          </a:p>
        </p:txBody>
      </p:sp>
      <p:sp>
        <p:nvSpPr>
          <p:cNvPr id="3" name="TextBox 2"/>
          <p:cNvSpPr txBox="1"/>
          <p:nvPr/>
        </p:nvSpPr>
        <p:spPr>
          <a:xfrm>
            <a:off x="1230334" y="969670"/>
            <a:ext cx="9698220"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Improve parent drop-off/pick-up</a:t>
            </a:r>
          </a:p>
          <a:p>
            <a:pPr marL="742950" lvl="1"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Walk-ways for students much safer</a:t>
            </a:r>
          </a:p>
          <a:p>
            <a:pPr marL="742950" lvl="1"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Closer to school for drop-off/pick-up</a:t>
            </a:r>
          </a:p>
          <a:p>
            <a:pPr marL="742950" lvl="1"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Traffic flow improved</a:t>
            </a:r>
            <a:endParaRPr lang="en-US" sz="20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Make entrance to campus more inviting </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Roof replacement in the 5</a:t>
            </a:r>
            <a:r>
              <a:rPr lang="en-US" sz="2000" baseline="30000" dirty="0" smtClean="0">
                <a:latin typeface="Calibri" panose="020F0502020204030204" pitchFamily="34" charset="0"/>
                <a:cs typeface="Calibri" panose="020F0502020204030204" pitchFamily="34" charset="0"/>
              </a:rPr>
              <a:t>th</a:t>
            </a:r>
            <a:r>
              <a:rPr lang="en-US" sz="2000" dirty="0" smtClean="0">
                <a:latin typeface="Calibri" panose="020F0502020204030204" pitchFamily="34" charset="0"/>
                <a:cs typeface="Calibri" panose="020F0502020204030204" pitchFamily="34" charset="0"/>
              </a:rPr>
              <a:t>/6</a:t>
            </a:r>
            <a:r>
              <a:rPr lang="en-US" sz="2000" baseline="30000" dirty="0" smtClean="0">
                <a:latin typeface="Calibri" panose="020F0502020204030204" pitchFamily="34" charset="0"/>
                <a:cs typeface="Calibri" panose="020F0502020204030204" pitchFamily="34" charset="0"/>
              </a:rPr>
              <a:t>th</a:t>
            </a:r>
            <a:r>
              <a:rPr lang="en-US" sz="2000" dirty="0" smtClean="0">
                <a:latin typeface="Calibri" panose="020F0502020204030204" pitchFamily="34" charset="0"/>
                <a:cs typeface="Calibri" panose="020F0502020204030204" pitchFamily="34" charset="0"/>
              </a:rPr>
              <a:t> grade wing (entire building roof will be “new” after this)</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Improve ventilation &amp; airflow for students</a:t>
            </a:r>
          </a:p>
          <a:p>
            <a:pPr marL="742950" lvl="1"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Improved air and thermal comfort has a positive impact on concentration, health, behavior, and achievement</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Security upgrades </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New electrical feed relocated to a safer place</a:t>
            </a:r>
            <a:endParaRPr lang="en-US" sz="2000" dirty="0">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p:txBody>
      </p:sp>
      <p:sp>
        <p:nvSpPr>
          <p:cNvPr id="4" name="TextBox 3"/>
          <p:cNvSpPr txBox="1"/>
          <p:nvPr/>
        </p:nvSpPr>
        <p:spPr>
          <a:xfrm>
            <a:off x="7506930" y="446450"/>
            <a:ext cx="3170903"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(HIGHLIGHTS)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4025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0929592" cy="6282813"/>
          </a:xfrm>
          <a:prstGeom prst="rect">
            <a:avLst/>
          </a:prstGeom>
        </p:spPr>
      </p:pic>
    </p:spTree>
    <p:extLst>
      <p:ext uri="{BB962C8B-B14F-4D97-AF65-F5344CB8AC3E}">
        <p14:creationId xmlns:p14="http://schemas.microsoft.com/office/powerpoint/2010/main" val="3982212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840" y="377659"/>
            <a:ext cx="8064347" cy="523220"/>
          </a:xfrm>
          <a:prstGeom prst="rect">
            <a:avLst/>
          </a:prstGeom>
          <a:noFill/>
        </p:spPr>
        <p:txBody>
          <a:bodyPr wrap="square" rtlCol="0">
            <a:spAutoFit/>
          </a:bodyPr>
          <a:lstStyle/>
          <a:p>
            <a:pPr algn="ctr"/>
            <a:r>
              <a:rPr lang="en-US" sz="2800" spc="300" dirty="0" smtClean="0"/>
              <a:t>Scope of work …Jr. Sr. High</a:t>
            </a:r>
            <a:endParaRPr lang="en-US" sz="2800" spc="300" dirty="0"/>
          </a:p>
        </p:txBody>
      </p:sp>
      <p:sp>
        <p:nvSpPr>
          <p:cNvPr id="3" name="TextBox 2"/>
          <p:cNvSpPr txBox="1"/>
          <p:nvPr/>
        </p:nvSpPr>
        <p:spPr>
          <a:xfrm>
            <a:off x="1599574" y="1177393"/>
            <a:ext cx="9328981" cy="424731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Main entrance &amp; courtyard  enhancements (tied to septic tank)</a:t>
            </a: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Improve building security features</a:t>
            </a:r>
          </a:p>
          <a:p>
            <a:pPr marL="285750" indent="-28575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Blue gym gets a complete makeover; gold gym gets natural light</a:t>
            </a:r>
          </a:p>
          <a:p>
            <a:pPr marL="285750" indent="-28575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Auditorium gets a complete makeover – including A/C!  </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Improve ventilation &amp; airflow for students</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Improved air and thermal comfort has a positive impact on concentration, health, behavior, and </a:t>
            </a:r>
            <a:r>
              <a:rPr lang="en-US" dirty="0" smtClean="0">
                <a:latin typeface="Calibri" panose="020F0502020204030204" pitchFamily="34" charset="0"/>
                <a:cs typeface="Calibri" panose="020F0502020204030204" pitchFamily="34" charset="0"/>
              </a:rPr>
              <a:t>achievement</a:t>
            </a:r>
          </a:p>
          <a:p>
            <a:pPr marL="285750" lvl="1" indent="-28575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Lighting upgrades in all areas of the building</a:t>
            </a:r>
          </a:p>
          <a:p>
            <a:pPr marL="742950" lvl="2"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The quality of light received by students impacts their achievement and health.</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Significant roof </a:t>
            </a:r>
            <a:r>
              <a:rPr lang="en-US" sz="2400" dirty="0" smtClean="0">
                <a:latin typeface="Calibri" panose="020F0502020204030204" pitchFamily="34" charset="0"/>
                <a:cs typeface="Calibri" panose="020F0502020204030204" pitchFamily="34" charset="0"/>
              </a:rPr>
              <a:t>replacement</a:t>
            </a:r>
          </a:p>
          <a:p>
            <a:pPr marL="342900" indent="-342900">
              <a:buFont typeface="Arial" panose="020B0604020202020204" pitchFamily="34" charset="0"/>
              <a:buChar char="•"/>
            </a:pPr>
            <a:r>
              <a:rPr lang="en-US" sz="2400" u="sng" dirty="0" smtClean="0">
                <a:latin typeface="Calibri" panose="020F0502020204030204" pitchFamily="34" charset="0"/>
                <a:cs typeface="Calibri" panose="020F0502020204030204" pitchFamily="34" charset="0"/>
              </a:rPr>
              <a:t>Replace </a:t>
            </a:r>
            <a:r>
              <a:rPr lang="en-US" sz="2400" u="sng" dirty="0">
                <a:latin typeface="Calibri" panose="020F0502020204030204" pitchFamily="34" charset="0"/>
                <a:cs typeface="Calibri" panose="020F0502020204030204" pitchFamily="34" charset="0"/>
              </a:rPr>
              <a:t>site septic tank </a:t>
            </a:r>
            <a:r>
              <a:rPr lang="en-US" sz="2400" dirty="0">
                <a:latin typeface="Calibri" panose="020F0502020204030204" pitchFamily="34" charset="0"/>
                <a:cs typeface="Calibri" panose="020F0502020204030204" pitchFamily="34" charset="0"/>
              </a:rPr>
              <a:t>(very important)</a:t>
            </a:r>
          </a:p>
          <a:p>
            <a:endParaRPr lang="en-US" sz="2400" dirty="0" smtClean="0">
              <a:latin typeface="Calibri" panose="020F0502020204030204" pitchFamily="34" charset="0"/>
              <a:cs typeface="Calibri" panose="020F0502020204030204" pitchFamily="34" charset="0"/>
            </a:endParaRPr>
          </a:p>
        </p:txBody>
      </p:sp>
      <p:sp>
        <p:nvSpPr>
          <p:cNvPr id="4" name="TextBox 3"/>
          <p:cNvSpPr txBox="1"/>
          <p:nvPr/>
        </p:nvSpPr>
        <p:spPr>
          <a:xfrm>
            <a:off x="6847511" y="437258"/>
            <a:ext cx="3170903"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(HIGHLIGHTS)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6929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61639" y="2064775"/>
            <a:ext cx="1917290" cy="203132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Enhancing the entrance to the building &amp; improving our facilities branding (i.e. growing our “hornet pride”).</a:t>
            </a:r>
            <a:endParaRPr lang="en-US" dirty="0">
              <a:latin typeface="Calibri" panose="020F0502020204030204" pitchFamily="34" charset="0"/>
              <a:cs typeface="Calibri" panose="020F0502020204030204" pitchFamily="34" charset="0"/>
            </a:endParaRPr>
          </a:p>
        </p:txBody>
      </p:sp>
      <p:sp>
        <p:nvSpPr>
          <p:cNvPr id="5" name="TextBox 4"/>
          <p:cNvSpPr txBox="1"/>
          <p:nvPr/>
        </p:nvSpPr>
        <p:spPr>
          <a:xfrm>
            <a:off x="10058400" y="373625"/>
            <a:ext cx="1578078" cy="923330"/>
          </a:xfrm>
          <a:prstGeom prst="rect">
            <a:avLst/>
          </a:prstGeom>
          <a:noFill/>
        </p:spPr>
        <p:txBody>
          <a:bodyPr wrap="square" rtlCol="0">
            <a:spAutoFit/>
          </a:bodyPr>
          <a:lstStyle/>
          <a:p>
            <a:pPr algn="ctr"/>
            <a:r>
              <a:rPr lang="en-US" dirty="0" smtClean="0"/>
              <a:t>Jr. Sr. High </a:t>
            </a:r>
          </a:p>
          <a:p>
            <a:pPr algn="ctr"/>
            <a:r>
              <a:rPr lang="en-US" dirty="0" smtClean="0"/>
              <a:t>Courtyard </a:t>
            </a:r>
            <a:r>
              <a:rPr lang="en-US" dirty="0" smtClean="0">
                <a:latin typeface="Calibri" panose="020F0502020204030204" pitchFamily="34" charset="0"/>
                <a:cs typeface="Calibri" panose="020F0502020204030204" pitchFamily="34" charset="0"/>
              </a:rPr>
              <a:t>&amp; </a:t>
            </a:r>
            <a:r>
              <a:rPr lang="en-US" dirty="0" smtClean="0"/>
              <a:t>Entrance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6256421"/>
          </a:xfrm>
          <a:prstGeom prst="rect">
            <a:avLst/>
          </a:prstGeom>
        </p:spPr>
      </p:pic>
    </p:spTree>
    <p:extLst>
      <p:ext uri="{BB962C8B-B14F-4D97-AF65-F5344CB8AC3E}">
        <p14:creationId xmlns:p14="http://schemas.microsoft.com/office/powerpoint/2010/main" val="2147653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6255" y="363557"/>
            <a:ext cx="8064347" cy="584775"/>
          </a:xfrm>
          <a:prstGeom prst="rect">
            <a:avLst/>
          </a:prstGeom>
          <a:noFill/>
        </p:spPr>
        <p:txBody>
          <a:bodyPr wrap="square" rtlCol="0">
            <a:spAutoFit/>
          </a:bodyPr>
          <a:lstStyle/>
          <a:p>
            <a:pPr algn="ctr"/>
            <a:r>
              <a:rPr lang="en-US" sz="3200" spc="300" dirty="0" smtClean="0"/>
              <a:t>Funding for the project</a:t>
            </a:r>
            <a:endParaRPr lang="en-US" sz="3200" spc="300" dirty="0"/>
          </a:p>
        </p:txBody>
      </p:sp>
      <p:graphicFrame>
        <p:nvGraphicFramePr>
          <p:cNvPr id="11" name="Table 10"/>
          <p:cNvGraphicFramePr>
            <a:graphicFrameLocks noGrp="1"/>
          </p:cNvGraphicFramePr>
          <p:nvPr>
            <p:extLst>
              <p:ext uri="{D42A27DB-BD31-4B8C-83A1-F6EECF244321}">
                <p14:modId xmlns:p14="http://schemas.microsoft.com/office/powerpoint/2010/main" val="828987671"/>
              </p:ext>
            </p:extLst>
          </p:nvPr>
        </p:nvGraphicFramePr>
        <p:xfrm>
          <a:off x="2657238" y="1122772"/>
          <a:ext cx="7002380" cy="4320902"/>
        </p:xfrm>
        <a:graphic>
          <a:graphicData uri="http://schemas.openxmlformats.org/drawingml/2006/table">
            <a:tbl>
              <a:tblPr firstRow="1" firstCol="1" bandRow="1">
                <a:tableStyleId>{306799F8-075E-4A3A-A7F6-7FBC6576F1A4}</a:tableStyleId>
              </a:tblPr>
              <a:tblGrid>
                <a:gridCol w="4235117">
                  <a:extLst>
                    <a:ext uri="{9D8B030D-6E8A-4147-A177-3AD203B41FA5}">
                      <a16:colId xmlns:a16="http://schemas.microsoft.com/office/drawing/2014/main" val="4032974112"/>
                    </a:ext>
                  </a:extLst>
                </a:gridCol>
                <a:gridCol w="2767263">
                  <a:extLst>
                    <a:ext uri="{9D8B030D-6E8A-4147-A177-3AD203B41FA5}">
                      <a16:colId xmlns:a16="http://schemas.microsoft.com/office/drawing/2014/main" val="1332000806"/>
                    </a:ext>
                  </a:extLst>
                </a:gridCol>
              </a:tblGrid>
              <a:tr h="545937">
                <a:tc>
                  <a:txBody>
                    <a:bodyPr/>
                    <a:lstStyle/>
                    <a:p>
                      <a:pPr marL="0" marR="0" algn="l">
                        <a:lnSpc>
                          <a:spcPct val="107000"/>
                        </a:lnSpc>
                        <a:spcBef>
                          <a:spcPts val="0"/>
                        </a:spcBef>
                        <a:spcAft>
                          <a:spcPts val="0"/>
                        </a:spcAft>
                      </a:pPr>
                      <a:r>
                        <a:rPr lang="en-US" sz="1800" b="1" dirty="0">
                          <a:solidFill>
                            <a:schemeClr val="bg2">
                              <a:lumMod val="10000"/>
                            </a:schemeClr>
                          </a:solidFill>
                          <a:effectLst/>
                          <a:latin typeface="Calibri" panose="020F0502020204030204" pitchFamily="34" charset="0"/>
                          <a:cs typeface="Calibri" panose="020F0502020204030204" pitchFamily="34" charset="0"/>
                        </a:rPr>
                        <a:t>TOTAL PROJECT COST</a:t>
                      </a:r>
                      <a:endParaRPr lang="en-US" sz="18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l">
                        <a:lnSpc>
                          <a:spcPct val="107000"/>
                        </a:lnSpc>
                        <a:spcBef>
                          <a:spcPts val="0"/>
                        </a:spcBef>
                        <a:spcAft>
                          <a:spcPts val="0"/>
                        </a:spcAft>
                      </a:pPr>
                      <a:r>
                        <a:rPr lang="en-US" sz="1800" b="1" dirty="0">
                          <a:solidFill>
                            <a:schemeClr val="bg2">
                              <a:lumMod val="10000"/>
                            </a:schemeClr>
                          </a:solidFill>
                          <a:effectLst/>
                          <a:latin typeface="Calibri" panose="020F0502020204030204" pitchFamily="34" charset="0"/>
                          <a:cs typeface="Calibri" panose="020F0502020204030204" pitchFamily="34" charset="0"/>
                        </a:rPr>
                        <a:t> $10,651,665 </a:t>
                      </a:r>
                      <a:endParaRPr lang="en-US" sz="18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3918263"/>
                  </a:ext>
                </a:extLst>
              </a:tr>
              <a:tr h="266751">
                <a:tc>
                  <a:txBody>
                    <a:bodyPr/>
                    <a:lstStyle/>
                    <a:p>
                      <a:pPr marL="0" marR="0" algn="l">
                        <a:lnSpc>
                          <a:spcPct val="107000"/>
                        </a:lnSpc>
                        <a:spcBef>
                          <a:spcPts val="0"/>
                        </a:spcBef>
                        <a:spcAft>
                          <a:spcPts val="0"/>
                        </a:spcAft>
                      </a:pPr>
                      <a:r>
                        <a:rPr lang="en-US" sz="1800" b="0" dirty="0">
                          <a:solidFill>
                            <a:schemeClr val="bg2">
                              <a:lumMod val="10000"/>
                            </a:schemeClr>
                          </a:solidFill>
                          <a:effectLst/>
                          <a:latin typeface="Calibri" panose="020F0502020204030204" pitchFamily="34" charset="0"/>
                          <a:cs typeface="Calibri" panose="020F0502020204030204" pitchFamily="34" charset="0"/>
                        </a:rPr>
                        <a:t>Capital Reserve</a:t>
                      </a:r>
                      <a:endParaRPr lang="en-US" sz="18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D7D7"/>
                    </a:solidFill>
                  </a:tcPr>
                </a:tc>
                <a:tc>
                  <a:txBody>
                    <a:bodyPr/>
                    <a:lstStyle/>
                    <a:p>
                      <a:pPr marL="0" marR="0" algn="l">
                        <a:lnSpc>
                          <a:spcPct val="107000"/>
                        </a:lnSpc>
                        <a:spcBef>
                          <a:spcPts val="0"/>
                        </a:spcBef>
                        <a:spcAft>
                          <a:spcPts val="0"/>
                        </a:spcAft>
                      </a:pPr>
                      <a:r>
                        <a:rPr lang="en-US" sz="1800" b="0" dirty="0">
                          <a:solidFill>
                            <a:schemeClr val="bg2">
                              <a:lumMod val="10000"/>
                            </a:schemeClr>
                          </a:solidFill>
                          <a:effectLst/>
                          <a:latin typeface="Calibri" panose="020F0502020204030204" pitchFamily="34" charset="0"/>
                          <a:cs typeface="Calibri" panose="020F0502020204030204" pitchFamily="34" charset="0"/>
                        </a:rPr>
                        <a:t> $504,550 </a:t>
                      </a:r>
                      <a:endParaRPr lang="en-US" sz="18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D7D7"/>
                    </a:solidFill>
                  </a:tcPr>
                </a:tc>
                <a:extLst>
                  <a:ext uri="{0D108BD9-81ED-4DB2-BD59-A6C34878D82A}">
                    <a16:rowId xmlns:a16="http://schemas.microsoft.com/office/drawing/2014/main" val="1914293015"/>
                  </a:ext>
                </a:extLst>
              </a:tr>
              <a:tr h="266751">
                <a:tc>
                  <a:txBody>
                    <a:bodyPr/>
                    <a:lstStyle/>
                    <a:p>
                      <a:pPr marL="0" marR="0" algn="l">
                        <a:lnSpc>
                          <a:spcPct val="107000"/>
                        </a:lnSpc>
                        <a:spcBef>
                          <a:spcPts val="0"/>
                        </a:spcBef>
                        <a:spcAft>
                          <a:spcPts val="0"/>
                        </a:spcAft>
                      </a:pPr>
                      <a:r>
                        <a:rPr lang="en-US" sz="1800" b="0" dirty="0">
                          <a:solidFill>
                            <a:schemeClr val="bg2">
                              <a:lumMod val="10000"/>
                            </a:schemeClr>
                          </a:solidFill>
                          <a:effectLst/>
                          <a:latin typeface="Calibri" panose="020F0502020204030204" pitchFamily="34" charset="0"/>
                          <a:cs typeface="Calibri" panose="020F0502020204030204" pitchFamily="34" charset="0"/>
                        </a:rPr>
                        <a:t>Fund Balance</a:t>
                      </a:r>
                      <a:endParaRPr lang="en-US" sz="18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l">
                        <a:lnSpc>
                          <a:spcPct val="107000"/>
                        </a:lnSpc>
                        <a:spcBef>
                          <a:spcPts val="0"/>
                        </a:spcBef>
                        <a:spcAft>
                          <a:spcPts val="0"/>
                        </a:spcAft>
                      </a:pPr>
                      <a:r>
                        <a:rPr lang="en-US" sz="1800" b="0" dirty="0">
                          <a:solidFill>
                            <a:schemeClr val="bg2">
                              <a:lumMod val="10000"/>
                            </a:schemeClr>
                          </a:solidFill>
                          <a:effectLst/>
                          <a:latin typeface="Calibri" panose="020F0502020204030204" pitchFamily="34" charset="0"/>
                          <a:cs typeface="Calibri" panose="020F0502020204030204" pitchFamily="34" charset="0"/>
                        </a:rPr>
                        <a:t> $500,000 </a:t>
                      </a:r>
                      <a:endParaRPr lang="en-US" sz="18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08672691"/>
                  </a:ext>
                </a:extLst>
              </a:tr>
              <a:tr h="480830">
                <a:tc>
                  <a:txBody>
                    <a:bodyPr/>
                    <a:lstStyle/>
                    <a:p>
                      <a:pPr marL="0" marR="0" algn="l">
                        <a:lnSpc>
                          <a:spcPct val="107000"/>
                        </a:lnSpc>
                        <a:spcBef>
                          <a:spcPts val="0"/>
                        </a:spcBef>
                        <a:spcAft>
                          <a:spcPts val="0"/>
                        </a:spcAft>
                      </a:pPr>
                      <a:r>
                        <a:rPr lang="en-US" sz="1800" b="1" dirty="0">
                          <a:solidFill>
                            <a:schemeClr val="bg2">
                              <a:lumMod val="10000"/>
                            </a:schemeClr>
                          </a:solidFill>
                          <a:effectLst/>
                          <a:latin typeface="Calibri" panose="020F0502020204030204" pitchFamily="34" charset="0"/>
                          <a:cs typeface="Calibri" panose="020F0502020204030204" pitchFamily="34" charset="0"/>
                        </a:rPr>
                        <a:t>Local Share</a:t>
                      </a:r>
                      <a:endParaRPr lang="en-US" sz="18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D7D7"/>
                    </a:solidFill>
                  </a:tcPr>
                </a:tc>
                <a:tc>
                  <a:txBody>
                    <a:bodyPr/>
                    <a:lstStyle/>
                    <a:p>
                      <a:pPr marL="0" marR="0" algn="l">
                        <a:lnSpc>
                          <a:spcPct val="107000"/>
                        </a:lnSpc>
                        <a:spcBef>
                          <a:spcPts val="0"/>
                        </a:spcBef>
                        <a:spcAft>
                          <a:spcPts val="0"/>
                        </a:spcAft>
                      </a:pPr>
                      <a:r>
                        <a:rPr lang="en-US" sz="1800" b="1" dirty="0">
                          <a:solidFill>
                            <a:schemeClr val="bg2">
                              <a:lumMod val="10000"/>
                            </a:schemeClr>
                          </a:solidFill>
                          <a:effectLst/>
                          <a:latin typeface="Calibri" panose="020F0502020204030204" pitchFamily="34" charset="0"/>
                          <a:cs typeface="Calibri" panose="020F0502020204030204" pitchFamily="34" charset="0"/>
                        </a:rPr>
                        <a:t> $9,647,115 </a:t>
                      </a:r>
                      <a:endParaRPr lang="en-US" sz="18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D7D7"/>
                    </a:solidFill>
                  </a:tcPr>
                </a:tc>
                <a:extLst>
                  <a:ext uri="{0D108BD9-81ED-4DB2-BD59-A6C34878D82A}">
                    <a16:rowId xmlns:a16="http://schemas.microsoft.com/office/drawing/2014/main" val="1399165663"/>
                  </a:ext>
                </a:extLst>
              </a:tr>
              <a:tr h="392093">
                <a:tc>
                  <a:txBody>
                    <a:bodyPr/>
                    <a:lstStyle/>
                    <a:p>
                      <a:pPr marL="0" marR="0" algn="l">
                        <a:lnSpc>
                          <a:spcPct val="107000"/>
                        </a:lnSpc>
                        <a:spcBef>
                          <a:spcPts val="0"/>
                        </a:spcBef>
                        <a:spcAft>
                          <a:spcPts val="0"/>
                        </a:spcAft>
                      </a:pPr>
                      <a:r>
                        <a:rPr lang="en-US" sz="1800" b="0" dirty="0">
                          <a:solidFill>
                            <a:schemeClr val="bg2">
                              <a:lumMod val="10000"/>
                            </a:schemeClr>
                          </a:solidFill>
                          <a:effectLst/>
                          <a:latin typeface="Calibri" panose="020F0502020204030204" pitchFamily="34" charset="0"/>
                          <a:cs typeface="Calibri" panose="020F0502020204030204" pitchFamily="34" charset="0"/>
                        </a:rPr>
                        <a:t>Building Aid Ratio is </a:t>
                      </a:r>
                      <a:r>
                        <a:rPr lang="en-US" sz="1800" b="0" dirty="0" smtClean="0">
                          <a:solidFill>
                            <a:schemeClr val="bg2">
                              <a:lumMod val="10000"/>
                            </a:schemeClr>
                          </a:solidFill>
                          <a:effectLst/>
                          <a:latin typeface="Calibri" panose="020F0502020204030204" pitchFamily="34" charset="0"/>
                          <a:cs typeface="Calibri" panose="020F0502020204030204" pitchFamily="34" charset="0"/>
                        </a:rPr>
                        <a:t>about…93</a:t>
                      </a:r>
                      <a:r>
                        <a:rPr lang="en-US" sz="1800" b="0" dirty="0">
                          <a:solidFill>
                            <a:schemeClr val="bg2">
                              <a:lumMod val="10000"/>
                            </a:schemeClr>
                          </a:solidFill>
                          <a:effectLst/>
                          <a:latin typeface="Calibri" panose="020F0502020204030204" pitchFamily="34" charset="0"/>
                          <a:cs typeface="Calibri" panose="020F0502020204030204" pitchFamily="34" charset="0"/>
                        </a:rPr>
                        <a:t>%</a:t>
                      </a:r>
                      <a:endParaRPr lang="en-US" sz="18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lnSpc>
                          <a:spcPct val="107000"/>
                        </a:lnSpc>
                      </a:pPr>
                      <a:endParaRPr lang="en-US" sz="1800" b="0" dirty="0">
                        <a:solidFill>
                          <a:schemeClr val="bg2">
                            <a:lumMod val="10000"/>
                          </a:schemeClr>
                        </a:solidFill>
                        <a:effectLst/>
                        <a:latin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435159091"/>
                  </a:ext>
                </a:extLst>
              </a:tr>
              <a:tr h="635440">
                <a:tc>
                  <a:txBody>
                    <a:bodyPr/>
                    <a:lstStyle/>
                    <a:p>
                      <a:pPr marL="0" marR="0" algn="l">
                        <a:lnSpc>
                          <a:spcPct val="107000"/>
                        </a:lnSpc>
                        <a:spcBef>
                          <a:spcPts val="0"/>
                        </a:spcBef>
                        <a:spcAft>
                          <a:spcPts val="0"/>
                        </a:spcAft>
                      </a:pPr>
                      <a:r>
                        <a:rPr lang="en-US" sz="1800" b="0" dirty="0">
                          <a:solidFill>
                            <a:schemeClr val="bg2">
                              <a:lumMod val="10000"/>
                            </a:schemeClr>
                          </a:solidFill>
                          <a:effectLst/>
                          <a:latin typeface="Calibri" panose="020F0502020204030204" pitchFamily="34" charset="0"/>
                          <a:cs typeface="Calibri" panose="020F0502020204030204" pitchFamily="34" charset="0"/>
                        </a:rPr>
                        <a:t>Smart School Money </a:t>
                      </a:r>
                    </a:p>
                    <a:p>
                      <a:pPr marL="0" marR="0" algn="l">
                        <a:lnSpc>
                          <a:spcPct val="107000"/>
                        </a:lnSpc>
                        <a:spcBef>
                          <a:spcPts val="0"/>
                        </a:spcBef>
                        <a:spcAft>
                          <a:spcPts val="0"/>
                        </a:spcAft>
                      </a:pPr>
                      <a:r>
                        <a:rPr lang="en-US" sz="1800" b="0" dirty="0">
                          <a:solidFill>
                            <a:schemeClr val="bg2">
                              <a:lumMod val="10000"/>
                            </a:schemeClr>
                          </a:solidFill>
                          <a:effectLst/>
                          <a:latin typeface="Calibri" panose="020F0502020204030204" pitchFamily="34" charset="0"/>
                          <a:cs typeface="Calibri" panose="020F0502020204030204" pitchFamily="34" charset="0"/>
                        </a:rPr>
                        <a:t>(applied after $ received)</a:t>
                      </a:r>
                      <a:endParaRPr lang="en-US" sz="18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D7D7"/>
                    </a:solidFill>
                  </a:tcPr>
                </a:tc>
                <a:tc>
                  <a:txBody>
                    <a:bodyPr/>
                    <a:lstStyle/>
                    <a:p>
                      <a:pPr marL="0" marR="0" algn="l">
                        <a:lnSpc>
                          <a:spcPct val="107000"/>
                        </a:lnSpc>
                        <a:spcBef>
                          <a:spcPts val="0"/>
                        </a:spcBef>
                        <a:spcAft>
                          <a:spcPts val="0"/>
                        </a:spcAft>
                      </a:pPr>
                      <a:r>
                        <a:rPr lang="en-US" sz="1800" b="0" dirty="0">
                          <a:solidFill>
                            <a:schemeClr val="bg2">
                              <a:lumMod val="10000"/>
                            </a:schemeClr>
                          </a:solidFill>
                          <a:effectLst/>
                          <a:latin typeface="Calibri" panose="020F0502020204030204" pitchFamily="34" charset="0"/>
                          <a:cs typeface="Calibri" panose="020F0502020204030204" pitchFamily="34" charset="0"/>
                        </a:rPr>
                        <a:t> $1,173,008 </a:t>
                      </a:r>
                      <a:endParaRPr lang="en-US" sz="18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D7D7"/>
                    </a:solidFill>
                  </a:tcPr>
                </a:tc>
                <a:extLst>
                  <a:ext uri="{0D108BD9-81ED-4DB2-BD59-A6C34878D82A}">
                    <a16:rowId xmlns:a16="http://schemas.microsoft.com/office/drawing/2014/main" val="2182363867"/>
                  </a:ext>
                </a:extLst>
              </a:tr>
              <a:tr h="445168">
                <a:tc>
                  <a:txBody>
                    <a:bodyPr/>
                    <a:lstStyle/>
                    <a:p>
                      <a:pPr marL="0" marR="0" algn="l">
                        <a:lnSpc>
                          <a:spcPct val="107000"/>
                        </a:lnSpc>
                        <a:spcBef>
                          <a:spcPts val="0"/>
                        </a:spcBef>
                        <a:spcAft>
                          <a:spcPts val="0"/>
                        </a:spcAft>
                      </a:pPr>
                      <a:r>
                        <a:rPr lang="en-US" sz="1800" b="0" dirty="0">
                          <a:solidFill>
                            <a:schemeClr val="bg2">
                              <a:lumMod val="10000"/>
                            </a:schemeClr>
                          </a:solidFill>
                          <a:effectLst/>
                          <a:latin typeface="Calibri" panose="020F0502020204030204" pitchFamily="34" charset="0"/>
                          <a:cs typeface="Calibri" panose="020F0502020204030204" pitchFamily="34" charset="0"/>
                        </a:rPr>
                        <a:t>Average Levy Impact (per year for 15 years)</a:t>
                      </a:r>
                      <a:endParaRPr lang="en-US" sz="18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l">
                        <a:lnSpc>
                          <a:spcPct val="107000"/>
                        </a:lnSpc>
                        <a:spcBef>
                          <a:spcPts val="0"/>
                        </a:spcBef>
                        <a:spcAft>
                          <a:spcPts val="0"/>
                        </a:spcAft>
                      </a:pPr>
                      <a:r>
                        <a:rPr lang="en-US" sz="1800" b="0" dirty="0">
                          <a:solidFill>
                            <a:schemeClr val="bg2">
                              <a:lumMod val="10000"/>
                            </a:schemeClr>
                          </a:solidFill>
                          <a:effectLst/>
                          <a:latin typeface="Calibri" panose="020F0502020204030204" pitchFamily="34" charset="0"/>
                          <a:cs typeface="Calibri" panose="020F0502020204030204" pitchFamily="34" charset="0"/>
                        </a:rPr>
                        <a:t> $49,030 (1.21%)</a:t>
                      </a:r>
                      <a:endParaRPr lang="en-US" sz="18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782401874"/>
                  </a:ext>
                </a:extLst>
              </a:tr>
              <a:tr h="365672">
                <a:tc>
                  <a:txBody>
                    <a:bodyPr/>
                    <a:lstStyle/>
                    <a:p>
                      <a:pPr marL="0" marR="0" algn="l">
                        <a:lnSpc>
                          <a:spcPct val="107000"/>
                        </a:lnSpc>
                        <a:spcBef>
                          <a:spcPts val="0"/>
                        </a:spcBef>
                        <a:spcAft>
                          <a:spcPts val="0"/>
                        </a:spcAft>
                      </a:pPr>
                      <a:r>
                        <a:rPr lang="en-US" sz="1800" b="0" dirty="0">
                          <a:solidFill>
                            <a:schemeClr val="bg2">
                              <a:lumMod val="10000"/>
                            </a:schemeClr>
                          </a:solidFill>
                          <a:effectLst/>
                          <a:latin typeface="Calibri" panose="020F0502020204030204" pitchFamily="34" charset="0"/>
                          <a:cs typeface="Calibri" panose="020F0502020204030204" pitchFamily="34" charset="0"/>
                        </a:rPr>
                        <a:t>Average impact of 1.21%</a:t>
                      </a:r>
                      <a:endParaRPr lang="en-US" sz="18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D7D7"/>
                    </a:solidFill>
                  </a:tcPr>
                </a:tc>
                <a:tc>
                  <a:txBody>
                    <a:bodyPr/>
                    <a:lstStyle/>
                    <a:p>
                      <a:pPr marL="0" marR="0" algn="l">
                        <a:lnSpc>
                          <a:spcPct val="150000"/>
                        </a:lnSpc>
                        <a:spcBef>
                          <a:spcPts val="0"/>
                        </a:spcBef>
                        <a:spcAft>
                          <a:spcPts val="0"/>
                        </a:spcAft>
                      </a:pPr>
                      <a:r>
                        <a:rPr lang="en-US" sz="1800" b="0" dirty="0">
                          <a:solidFill>
                            <a:schemeClr val="bg2">
                              <a:lumMod val="10000"/>
                            </a:schemeClr>
                          </a:solidFill>
                          <a:effectLst/>
                          <a:latin typeface="Calibri" panose="020F0502020204030204" pitchFamily="34" charset="0"/>
                          <a:cs typeface="Calibri" panose="020F0502020204030204" pitchFamily="34" charset="0"/>
                        </a:rPr>
                        <a:t>$0.185 per $1,000</a:t>
                      </a:r>
                      <a:endParaRPr lang="en-US" sz="18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D7D7"/>
                    </a:solidFill>
                  </a:tcPr>
                </a:tc>
                <a:extLst>
                  <a:ext uri="{0D108BD9-81ED-4DB2-BD59-A6C34878D82A}">
                    <a16:rowId xmlns:a16="http://schemas.microsoft.com/office/drawing/2014/main" val="3087433162"/>
                  </a:ext>
                </a:extLst>
              </a:tr>
              <a:tr h="365672">
                <a:tc>
                  <a:txBody>
                    <a:bodyPr/>
                    <a:lstStyle/>
                    <a:p>
                      <a:pPr algn="l">
                        <a:lnSpc>
                          <a:spcPct val="107000"/>
                        </a:lnSpc>
                      </a:pPr>
                      <a:endParaRPr lang="en-US" sz="1800" b="0" dirty="0">
                        <a:solidFill>
                          <a:schemeClr val="bg2">
                            <a:lumMod val="10000"/>
                          </a:schemeClr>
                        </a:solidFill>
                        <a:effectLst/>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D7D7"/>
                    </a:solidFill>
                  </a:tcPr>
                </a:tc>
                <a:tc>
                  <a:txBody>
                    <a:bodyPr/>
                    <a:lstStyle/>
                    <a:p>
                      <a:pPr marL="0" marR="0" algn="l">
                        <a:lnSpc>
                          <a:spcPct val="150000"/>
                        </a:lnSpc>
                        <a:spcBef>
                          <a:spcPts val="0"/>
                        </a:spcBef>
                        <a:spcAft>
                          <a:spcPts val="0"/>
                        </a:spcAft>
                      </a:pPr>
                      <a:r>
                        <a:rPr lang="en-US" sz="1800" b="0" dirty="0">
                          <a:solidFill>
                            <a:schemeClr val="bg2">
                              <a:lumMod val="10000"/>
                            </a:schemeClr>
                          </a:solidFill>
                          <a:effectLst/>
                          <a:latin typeface="Calibri" panose="020F0502020204030204" pitchFamily="34" charset="0"/>
                          <a:cs typeface="Calibri" panose="020F0502020204030204" pitchFamily="34" charset="0"/>
                        </a:rPr>
                        <a:t>$18.50 on a $100,000 home</a:t>
                      </a:r>
                      <a:endParaRPr lang="en-US" sz="1800" b="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D7D7"/>
                    </a:solidFill>
                  </a:tcPr>
                </a:tc>
                <a:extLst>
                  <a:ext uri="{0D108BD9-81ED-4DB2-BD59-A6C34878D82A}">
                    <a16:rowId xmlns:a16="http://schemas.microsoft.com/office/drawing/2014/main" val="4163866639"/>
                  </a:ext>
                </a:extLst>
              </a:tr>
              <a:tr h="365672">
                <a:tc>
                  <a:txBody>
                    <a:bodyPr/>
                    <a:lstStyle/>
                    <a:p>
                      <a:pPr algn="l">
                        <a:lnSpc>
                          <a:spcPct val="107000"/>
                        </a:lnSpc>
                      </a:pPr>
                      <a:endParaRPr lang="en-US" sz="1800" b="0" dirty="0">
                        <a:solidFill>
                          <a:schemeClr val="bg2">
                            <a:lumMod val="10000"/>
                          </a:schemeClr>
                        </a:solidFill>
                        <a:effectLst/>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D7D7"/>
                    </a:solidFill>
                  </a:tcPr>
                </a:tc>
                <a:tc>
                  <a:txBody>
                    <a:bodyPr/>
                    <a:lstStyle/>
                    <a:p>
                      <a:pPr marL="0" marR="0" algn="l">
                        <a:lnSpc>
                          <a:spcPct val="150000"/>
                        </a:lnSpc>
                        <a:spcBef>
                          <a:spcPts val="0"/>
                        </a:spcBef>
                        <a:spcAft>
                          <a:spcPts val="0"/>
                        </a:spcAft>
                      </a:pPr>
                      <a:r>
                        <a:rPr lang="en-US" sz="1800" b="0" i="1" dirty="0">
                          <a:solidFill>
                            <a:schemeClr val="bg2">
                              <a:lumMod val="10000"/>
                            </a:schemeClr>
                          </a:solidFill>
                          <a:effectLst/>
                          <a:latin typeface="Calibri" panose="020F0502020204030204" pitchFamily="34" charset="0"/>
                          <a:cs typeface="Calibri" panose="020F0502020204030204" pitchFamily="34" charset="0"/>
                        </a:rPr>
                        <a:t>$1.54 per month</a:t>
                      </a:r>
                      <a:endParaRPr lang="en-US" sz="1800" b="0" i="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D7D7"/>
                    </a:solidFill>
                  </a:tcPr>
                </a:tc>
                <a:extLst>
                  <a:ext uri="{0D108BD9-81ED-4DB2-BD59-A6C34878D82A}">
                    <a16:rowId xmlns:a16="http://schemas.microsoft.com/office/drawing/2014/main" val="346639785"/>
                  </a:ext>
                </a:extLst>
              </a:tr>
            </a:tbl>
          </a:graphicData>
        </a:graphic>
      </p:graphicFrame>
    </p:spTree>
    <p:extLst>
      <p:ext uri="{BB962C8B-B14F-4D97-AF65-F5344CB8AC3E}">
        <p14:creationId xmlns:p14="http://schemas.microsoft.com/office/powerpoint/2010/main" val="1758680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3">
      <a:dk1>
        <a:srgbClr val="13294B"/>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Face off M54"/>
        <a:ea typeface=""/>
        <a:cs typeface=""/>
      </a:majorFont>
      <a:minorFont>
        <a:latin typeface="Face off m54"/>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1339</TotalTime>
  <Words>873</Words>
  <Application>Microsoft Office PowerPoint</Application>
  <PresentationFormat>Widescreen</PresentationFormat>
  <Paragraphs>145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Face off m54</vt:lpstr>
      <vt:lpstr>Franklin Gothic Heavy</vt:lpstr>
      <vt:lpstr>Franklin Gothic Medium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Rullo</dc:creator>
  <cp:lastModifiedBy>Tabby Rhodes</cp:lastModifiedBy>
  <cp:revision>79</cp:revision>
  <dcterms:created xsi:type="dcterms:W3CDTF">2018-02-09T14:59:40Z</dcterms:created>
  <dcterms:modified xsi:type="dcterms:W3CDTF">2019-01-23T14:00:29Z</dcterms:modified>
</cp:coreProperties>
</file>